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4" r:id="rId1"/>
  </p:sldMasterIdLst>
  <p:notesMasterIdLst>
    <p:notesMasterId r:id="rId15"/>
  </p:notesMasterIdLst>
  <p:sldIdLst>
    <p:sldId id="277" r:id="rId2"/>
    <p:sldId id="256" r:id="rId3"/>
    <p:sldId id="260" r:id="rId4"/>
    <p:sldId id="272" r:id="rId5"/>
    <p:sldId id="258" r:id="rId6"/>
    <p:sldId id="259" r:id="rId7"/>
    <p:sldId id="278" r:id="rId8"/>
    <p:sldId id="279" r:id="rId9"/>
    <p:sldId id="280" r:id="rId10"/>
    <p:sldId id="274" r:id="rId11"/>
    <p:sldId id="275" r:id="rId12"/>
    <p:sldId id="273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603" autoAdjust="0"/>
  </p:normalViewPr>
  <p:slideViewPr>
    <p:cSldViewPr snapToGrid="0" snapToObjects="1">
      <p:cViewPr>
        <p:scale>
          <a:sx n="81" d="100"/>
          <a:sy n="81" d="100"/>
        </p:scale>
        <p:origin x="36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5DD54-1B45-0C47-BE37-8DC3DB72170A}" type="datetimeFigureOut">
              <a:rPr lang="en-US" smtClean="0"/>
              <a:t>1/17/17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A9EFA-0B17-4646-9B3F-779911B60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1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9EFA-0B17-4646-9B3F-779911B60F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3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06BB-03BB-F24C-95FF-D24DE56C792D}" type="datetimeFigureOut">
              <a:rPr lang="en-US" smtClean="0"/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06BB-03BB-F24C-95FF-D24DE56C792D}" type="datetimeFigureOut">
              <a:rPr lang="en-US" smtClean="0"/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FFDF-4226-3540-9A9C-DA0C619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06BB-03BB-F24C-95FF-D24DE56C792D}" type="datetimeFigureOut">
              <a:rPr lang="en-US" smtClean="0"/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FFDF-4226-3540-9A9C-DA0C619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06BB-03BB-F24C-95FF-D24DE56C792D}" type="datetimeFigureOut">
              <a:rPr lang="en-US" smtClean="0"/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FFDF-4226-3540-9A9C-DA0C619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06BB-03BB-F24C-95FF-D24DE56C792D}" type="datetimeFigureOut">
              <a:rPr lang="en-US" smtClean="0"/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FFDF-4226-3540-9A9C-DA0C619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0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06BB-03BB-F24C-95FF-D24DE56C792D}" type="datetimeFigureOut">
              <a:rPr lang="en-US" smtClean="0"/>
              <a:t>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FFDF-4226-3540-9A9C-DA0C619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3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06BB-03BB-F24C-95FF-D24DE56C792D}" type="datetimeFigureOut">
              <a:rPr lang="en-US" smtClean="0"/>
              <a:t>1/17/17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FFDF-4226-3540-9A9C-DA0C619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06BB-03BB-F24C-95FF-D24DE56C792D}" type="datetimeFigureOut">
              <a:rPr lang="en-US" smtClean="0"/>
              <a:t>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FFDF-4226-3540-9A9C-DA0C619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06BB-03BB-F24C-95FF-D24DE56C792D}" type="datetimeFigureOut">
              <a:rPr lang="en-US" smtClean="0"/>
              <a:t>1/17/17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FFDF-4226-3540-9A9C-DA0C619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5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06BB-03BB-F24C-95FF-D24DE56C792D}" type="datetimeFigureOut">
              <a:rPr lang="en-US" smtClean="0"/>
              <a:t>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FFDF-4226-3540-9A9C-DA0C619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06BB-03BB-F24C-95FF-D24DE56C792D}" type="datetimeFigureOut">
              <a:rPr lang="en-US" smtClean="0"/>
              <a:t>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FFDF-4226-3540-9A9C-DA0C619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0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206BB-03BB-F24C-95FF-D24DE56C792D}" type="datetimeFigureOut">
              <a:rPr lang="en-US" smtClean="0"/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FFFDF-4226-3540-9A9C-DA0C619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4L_QO4WK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rainpop.com/science/cellularlifeandgenetics/cell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-zafJKbMPA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rainpop.com/science/cellularlifeandgenetics/cell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s://www.youtube.com/watch?v=ruBAHiij4EA" TargetMode="Externa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ffen.com/difference/DNA_vs_RNA" TargetMode="External"/><Relationship Id="rId4" Type="http://schemas.openxmlformats.org/officeDocument/2006/relationships/hyperlink" Target="http://www.diffen.com/difference/Earth_vs_Venu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iffen.com/difference/Chromatin_vs_Chromosom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68" y="0"/>
            <a:ext cx="8229600" cy="1143000"/>
          </a:xfrm>
        </p:spPr>
        <p:txBody>
          <a:bodyPr/>
          <a:lstStyle/>
          <a:p>
            <a:r>
              <a:rPr lang="en-US" dirty="0" smtClean="0"/>
              <a:t>1/17/2017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6830" y="0"/>
            <a:ext cx="19971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You must explain why your answer is correct. 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Explain what type of wave the other three answer are.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Use the index of your book to help you. 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7656"/>
            <a:ext cx="4181386" cy="4330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246" y="1429382"/>
            <a:ext cx="3955584" cy="38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and Take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g4L_QO4WKtM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 the cell structure and function of each part.  7: 12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4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https://www.brainpop.com/science/cellularlifeandgenetics/cells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whiteboards, eraser and markers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have I learned about cells?</a:t>
            </a:r>
          </a:p>
          <a:p>
            <a:endParaRPr lang="en-US" sz="2800" dirty="0"/>
          </a:p>
          <a:p>
            <a:r>
              <a:rPr lang="en-US" sz="2800" dirty="0" smtClean="0"/>
              <a:t>What do I still wonder about cells?</a:t>
            </a:r>
          </a:p>
          <a:p>
            <a:endParaRPr lang="en-US" sz="2800" dirty="0"/>
          </a:p>
          <a:p>
            <a:r>
              <a:rPr lang="en-US" sz="2800" dirty="0" smtClean="0"/>
              <a:t>I still confused about ________________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028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Create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what you know about cells to create a poster/visual representation of the cell.  </a:t>
            </a:r>
          </a:p>
          <a:p>
            <a:r>
              <a:rPr lang="en-US" dirty="0" smtClean="0"/>
              <a:t>You and your table members will complete a plant and animal cell poster model</a:t>
            </a:r>
          </a:p>
          <a:p>
            <a:r>
              <a:rPr lang="en-US" dirty="0" smtClean="0"/>
              <a:t>Label the cells and explain its function using an analogy or comparison of organelles using everyday items, jobs, location,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827" y="4359015"/>
            <a:ext cx="8001000" cy="59507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Cells Structure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0133" y="5171852"/>
            <a:ext cx="6713065" cy="165478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SPI 0707.1.1  Identify and describe the function of the major plants and animal cell organism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1" y="0"/>
            <a:ext cx="9144000" cy="45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4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1847" y="3980417"/>
            <a:ext cx="4584709" cy="67861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pple Chancery"/>
                <a:cs typeface="Apple Chancery"/>
              </a:rPr>
              <a:t>Why</a:t>
            </a:r>
            <a:r>
              <a:rPr lang="en-US" sz="3600" dirty="0" smtClean="0"/>
              <a:t> is it important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876" y="1015784"/>
            <a:ext cx="7711877" cy="2731713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Evaluate the functions of each part of a cell.</a:t>
            </a:r>
            <a:endParaRPr lang="en-US" dirty="0"/>
          </a:p>
          <a:p>
            <a:pPr algn="ctr"/>
            <a:r>
              <a:rPr lang="en-US" dirty="0" smtClean="0"/>
              <a:t>Explain how important a nucleus is in a cell.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11847" y="233986"/>
            <a:ext cx="4165143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What</a:t>
            </a:r>
            <a:r>
              <a:rPr lang="en-US" dirty="0" smtClean="0"/>
              <a:t> you will Learn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1809" y="4659035"/>
            <a:ext cx="7340240" cy="15753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If you know how organelles function, it’s easier to understand how cells survive.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Why are the all the parts of a cell important?</a:t>
            </a:r>
          </a:p>
          <a:p>
            <a:pPr algn="ctr"/>
            <a:endParaRPr lang="en-US" sz="3600" dirty="0"/>
          </a:p>
          <a:p>
            <a:pPr marL="0" indent="0" algn="ctr">
              <a:buNone/>
            </a:pPr>
            <a:r>
              <a:rPr lang="en-US" sz="2000" dirty="0">
                <a:hlinkClick r:id="rId2"/>
              </a:rPr>
              <a:t>https://www.youtube.com/watch?v=-</a:t>
            </a:r>
            <a:r>
              <a:rPr lang="en-US" sz="2000" dirty="0" smtClean="0">
                <a:hlinkClick r:id="rId2"/>
              </a:rPr>
              <a:t>zafJKbMPA8</a:t>
            </a:r>
            <a:r>
              <a:rPr lang="en-US" sz="2000" dirty="0" smtClean="0"/>
              <a:t> 3:09 minutes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06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61" y="181443"/>
            <a:ext cx="6622348" cy="785047"/>
          </a:xfrm>
        </p:spPr>
        <p:txBody>
          <a:bodyPr/>
          <a:lstStyle/>
          <a:p>
            <a:r>
              <a:rPr lang="en-US" dirty="0" smtClean="0"/>
              <a:t>Common Cell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6" y="971755"/>
            <a:ext cx="8888249" cy="5676525"/>
          </a:xfrm>
        </p:spPr>
        <p:txBody>
          <a:bodyPr>
            <a:normAutofit fontScale="85000" lnSpcReduction="10000"/>
          </a:bodyPr>
          <a:lstStyle/>
          <a:p>
            <a:pPr marL="27432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What are cells?  View video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00FF"/>
                </a:solidFill>
                <a:hlinkClick r:id="rId2"/>
              </a:rPr>
              <a:t>https://www.brainpop.com/science/cellularlifeandgenetics/cells</a:t>
            </a:r>
            <a:r>
              <a:rPr lang="en-US" dirty="0" smtClean="0">
                <a:solidFill>
                  <a:srgbClr val="0000FF"/>
                </a:solidFill>
                <a:hlinkClick r:id="rId2"/>
              </a:rPr>
              <a:t>/</a:t>
            </a:r>
            <a:endParaRPr lang="en-US" dirty="0" smtClean="0">
              <a:solidFill>
                <a:srgbClr val="0000FF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Common Cell Traits</a:t>
            </a:r>
          </a:p>
          <a:p>
            <a:pPr marL="274320" lvl="1" indent="0">
              <a:buNone/>
            </a:pPr>
            <a:r>
              <a:rPr lang="en-US" sz="2800" u="sng" dirty="0" smtClean="0">
                <a:solidFill>
                  <a:schemeClr val="accent1"/>
                </a:solidFill>
              </a:rPr>
              <a:t>A cell -  </a:t>
            </a:r>
          </a:p>
          <a:p>
            <a:pPr lvl="1"/>
            <a:r>
              <a:rPr lang="en-US" sz="2800" dirty="0"/>
              <a:t>i</a:t>
            </a:r>
            <a:r>
              <a:rPr lang="en-US" sz="2800" dirty="0" smtClean="0"/>
              <a:t>s smallest unit that is capable of performing life functions.</a:t>
            </a:r>
          </a:p>
          <a:p>
            <a:pPr marL="274320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have an outer  covering called a …</a:t>
            </a:r>
          </a:p>
          <a:p>
            <a:pPr lvl="2"/>
            <a:r>
              <a:rPr lang="en-US" sz="2800" u="sng" dirty="0" smtClean="0">
                <a:solidFill>
                  <a:srgbClr val="D16349"/>
                </a:solidFill>
              </a:rPr>
              <a:t>cell membrane </a:t>
            </a:r>
            <a:r>
              <a:rPr lang="en-US" sz="2800" dirty="0" smtClean="0"/>
              <a:t>-made up of one or more layers of linked molecules. (Skin)</a:t>
            </a:r>
          </a:p>
          <a:p>
            <a:pPr marL="594360" lvl="2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Inside every cell is a gelatin-like material called …</a:t>
            </a:r>
          </a:p>
          <a:p>
            <a:pPr lvl="2"/>
            <a:r>
              <a:rPr lang="en-US" sz="2800" u="sng" dirty="0" smtClean="0">
                <a:solidFill>
                  <a:schemeClr val="accent1"/>
                </a:solidFill>
              </a:rPr>
              <a:t>cytoplasm </a:t>
            </a:r>
            <a:r>
              <a:rPr lang="en-US" sz="2800" dirty="0" smtClean="0"/>
              <a:t>- hereditary material that controls the life of a cell. (Blood)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0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791" y="0"/>
            <a:ext cx="8229600" cy="7120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Cell Traits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79376" y="938653"/>
            <a:ext cx="4581215" cy="588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16349"/>
                </a:solidFill>
              </a:rPr>
              <a:t>Comparing Cells</a:t>
            </a:r>
          </a:p>
          <a:p>
            <a:pPr lvl="1"/>
            <a:r>
              <a:rPr lang="en-US" sz="1600" dirty="0" smtClean="0"/>
              <a:t>Cells come in many sizes.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74320" lvl="1" indent="0">
              <a:buNone/>
            </a:pPr>
            <a:endParaRPr lang="en-US" sz="1600" dirty="0"/>
          </a:p>
          <a:p>
            <a:pPr marL="274320" lvl="1" indent="0">
              <a:buNone/>
            </a:pPr>
            <a:endParaRPr lang="en-US" sz="1600" dirty="0" smtClean="0"/>
          </a:p>
          <a:p>
            <a:pPr marL="274320" lvl="1" indent="0">
              <a:buNone/>
            </a:pPr>
            <a:endParaRPr lang="en-US" sz="1600" dirty="0"/>
          </a:p>
          <a:p>
            <a:pPr marL="274320" lvl="1" indent="0">
              <a:buNone/>
            </a:pPr>
            <a:endParaRPr lang="en-US" sz="1600" dirty="0" smtClean="0"/>
          </a:p>
          <a:p>
            <a:pPr marL="274320" lvl="1" indent="0">
              <a:buNone/>
            </a:pPr>
            <a:endParaRPr lang="en-US" sz="1600" dirty="0"/>
          </a:p>
          <a:p>
            <a:pPr marL="274320" lvl="1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Cell’s shape might tell about its function.</a:t>
            </a:r>
          </a:p>
          <a:p>
            <a:pPr marL="834390" lvl="2" indent="-285750"/>
            <a:r>
              <a:rPr lang="en-US" sz="1800" dirty="0" smtClean="0"/>
              <a:t>Nerve-send/receives impulses from other cells but cannot change shape.</a:t>
            </a:r>
          </a:p>
          <a:p>
            <a:pPr marL="834390" lvl="2" indent="-285750"/>
            <a:r>
              <a:rPr lang="en-US" sz="1800" dirty="0" smtClean="0"/>
              <a:t>Muscle and some blood cells can change shape.</a:t>
            </a:r>
          </a:p>
          <a:p>
            <a:pPr marL="834390" lvl="2" indent="-285750"/>
            <a:r>
              <a:rPr lang="en-US" sz="1800" dirty="0" smtClean="0"/>
              <a:t>Plant stems – have long hollow cells with openings at their ends. Also, carry food and water throughout the plant.</a:t>
            </a:r>
            <a:endParaRPr lang="en-US" dirty="0"/>
          </a:p>
          <a:p>
            <a:pPr marL="560070" lvl="1" indent="-285750">
              <a:buFont typeface="Arial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525" y="2473836"/>
            <a:ext cx="1248520" cy="884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64" y="1915463"/>
            <a:ext cx="989842" cy="1116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987" y="2407527"/>
            <a:ext cx="1053757" cy="862551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4660591" y="1564603"/>
            <a:ext cx="4483409" cy="53830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D16349"/>
                </a:solidFill>
              </a:rPr>
              <a:t>Cell Types</a:t>
            </a:r>
          </a:p>
          <a:p>
            <a:pPr lvl="1"/>
            <a:r>
              <a:rPr lang="en-US" dirty="0" smtClean="0"/>
              <a:t>Two groups of cells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Prokaryotic -</a:t>
            </a:r>
            <a:r>
              <a:rPr lang="en-US" dirty="0"/>
              <a:t>n</a:t>
            </a:r>
            <a:r>
              <a:rPr lang="en-US" dirty="0" smtClean="0"/>
              <a:t>o membrane to bound structure inside the cell.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Eukaryotic – membrane bound structures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https://www.youtube.com/watch?v=ruBAHiij4EA</a:t>
            </a:r>
            <a:r>
              <a:rPr lang="en-US" dirty="0" smtClean="0"/>
              <a:t>  5:52 minutes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Using the video, write the similarities and differences between the two cells.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3785" y="1623405"/>
            <a:ext cx="1246203" cy="7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Prokaryotic vs. Eukaryotic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distinction between </a:t>
            </a:r>
            <a:r>
              <a:rPr lang="en-US" b="1" dirty="0"/>
              <a:t>prokaryotes</a:t>
            </a:r>
            <a:r>
              <a:rPr lang="en-US" dirty="0"/>
              <a:t> and </a:t>
            </a:r>
            <a:r>
              <a:rPr lang="en-US" b="1" dirty="0"/>
              <a:t>eukaryotes</a:t>
            </a:r>
            <a:r>
              <a:rPr lang="en-US" dirty="0"/>
              <a:t> is considered to be the most important distinction among groups of organisms. </a:t>
            </a:r>
            <a:r>
              <a:rPr lang="en-US" dirty="0">
                <a:solidFill>
                  <a:srgbClr val="FF0000"/>
                </a:solidFill>
              </a:rPr>
              <a:t>Eukaryotic cells contain membrane-bound organelles</a:t>
            </a:r>
            <a:r>
              <a:rPr lang="en-US" dirty="0"/>
              <a:t>, such as the nucleus, while </a:t>
            </a:r>
            <a:r>
              <a:rPr lang="en-US" dirty="0">
                <a:solidFill>
                  <a:srgbClr val="FF0000"/>
                </a:solidFill>
              </a:rPr>
              <a:t>prokaryotic cells do not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Differences in cellular structure of prokaryotes and eukaryotes include the presence of mitochondria and chloroplasts, the cell wall, and the structure of </a:t>
            </a:r>
            <a:r>
              <a:rPr lang="en-US" dirty="0">
                <a:solidFill>
                  <a:srgbClr val="FF0000"/>
                </a:solidFill>
                <a:hlinkClick r:id="rId2" tooltip="Chromatin vs Chromosome"/>
              </a:rPr>
              <a:t>chromosomal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hlinkClick r:id="rId3" tooltip="DNA vs RNA"/>
              </a:rPr>
              <a:t>DNA</a:t>
            </a:r>
            <a:r>
              <a:rPr lang="en-US" dirty="0"/>
              <a:t>. </a:t>
            </a:r>
          </a:p>
          <a:p>
            <a:r>
              <a:rPr lang="en-US" dirty="0"/>
              <a:t>Prokaryotes were the only form of life on </a:t>
            </a:r>
            <a:r>
              <a:rPr lang="en-US" dirty="0">
                <a:hlinkClick r:id="rId4" tooltip="Earth vs Venus"/>
              </a:rPr>
              <a:t>Earth</a:t>
            </a:r>
            <a:r>
              <a:rPr lang="en-US" dirty="0"/>
              <a:t> for millions of years until more complicated eukaryotic cells came into being through the process of evolution.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357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Prokaryotic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05" y="1290304"/>
            <a:ext cx="7399043" cy="49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499</Words>
  <Application>Microsoft Macintosh PowerPoint</Application>
  <PresentationFormat>On-screen Show (4:3)</PresentationFormat>
  <Paragraphs>75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Apple Chancery</vt:lpstr>
      <vt:lpstr>Calibri</vt:lpstr>
      <vt:lpstr>Wingdings</vt:lpstr>
      <vt:lpstr>Wingdings 2</vt:lpstr>
      <vt:lpstr>Arial</vt:lpstr>
      <vt:lpstr>Office Theme</vt:lpstr>
      <vt:lpstr>1/17/2017</vt:lpstr>
      <vt:lpstr>Cells Structure </vt:lpstr>
      <vt:lpstr>Why is it important?</vt:lpstr>
      <vt:lpstr>Essential Questions </vt:lpstr>
      <vt:lpstr>Common Cell Traits</vt:lpstr>
      <vt:lpstr>Common Cell Traits</vt:lpstr>
      <vt:lpstr>Prokaryotic vs. Eukaryotic </vt:lpstr>
      <vt:lpstr>Eukaryotic</vt:lpstr>
      <vt:lpstr>Prokaryotic </vt:lpstr>
      <vt:lpstr>Listen and Take Notes</vt:lpstr>
      <vt:lpstr>Quiz Time</vt:lpstr>
      <vt:lpstr>Reflection</vt:lpstr>
      <vt:lpstr>Let’s Create</vt:lpstr>
    </vt:vector>
  </TitlesOfParts>
  <Company>Shelby County Schools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Structure </dc:title>
  <dc:creator>Teacher</dc:creator>
  <cp:lastModifiedBy>Angeline Galabiz</cp:lastModifiedBy>
  <cp:revision>50</cp:revision>
  <dcterms:created xsi:type="dcterms:W3CDTF">2014-01-28T00:12:27Z</dcterms:created>
  <dcterms:modified xsi:type="dcterms:W3CDTF">2017-01-17T19:17:06Z</dcterms:modified>
</cp:coreProperties>
</file>