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2" r:id="rId3"/>
    <p:sldId id="256" r:id="rId4"/>
    <p:sldId id="258" r:id="rId5"/>
    <p:sldId id="259" r:id="rId6"/>
    <p:sldId id="264" r:id="rId7"/>
    <p:sldId id="260" r:id="rId8"/>
    <p:sldId id="263" r:id="rId9"/>
    <p:sldId id="265"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p:restoredTop sz="93632"/>
  </p:normalViewPr>
  <p:slideViewPr>
    <p:cSldViewPr>
      <p:cViewPr varScale="1">
        <p:scale>
          <a:sx n="66" d="100"/>
          <a:sy n="66" d="100"/>
        </p:scale>
        <p:origin x="2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D41EC-6863-43D3-B311-1F9EA3AD9BE0}" type="datetimeFigureOut">
              <a:rPr lang="en-US" smtClean="0"/>
              <a:t>1/27/17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1F01A-393E-4E45-BF6A-F8A3EB999100}" type="slidenum">
              <a:rPr lang="en-US" smtClean="0"/>
              <a:t>‹#›</a:t>
            </a:fld>
            <a:endParaRPr lang="en-US"/>
          </a:p>
        </p:txBody>
      </p:sp>
    </p:spTree>
    <p:extLst>
      <p:ext uri="{BB962C8B-B14F-4D97-AF65-F5344CB8AC3E}">
        <p14:creationId xmlns:p14="http://schemas.microsoft.com/office/powerpoint/2010/main" val="24779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pose the question to the students. Allow students to discuss as a class or in small groups. Do not spend more then 3-4 minutes total discussing the slide</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1</a:t>
            </a:fld>
            <a:endParaRPr lang="en-US"/>
          </a:p>
        </p:txBody>
      </p:sp>
    </p:spTree>
    <p:extLst>
      <p:ext uri="{BB962C8B-B14F-4D97-AF65-F5344CB8AC3E}">
        <p14:creationId xmlns:p14="http://schemas.microsoft.com/office/powerpoint/2010/main" val="310467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show the video clip reviewing the </a:t>
            </a:r>
            <a:r>
              <a:rPr lang="en-US" baseline="0" smtClean="0"/>
              <a:t>Endocrine System</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10</a:t>
            </a:fld>
            <a:endParaRPr lang="en-US"/>
          </a:p>
        </p:txBody>
      </p:sp>
    </p:spTree>
    <p:extLst>
      <p:ext uri="{BB962C8B-B14F-4D97-AF65-F5344CB8AC3E}">
        <p14:creationId xmlns:p14="http://schemas.microsoft.com/office/powerpoint/2010/main" val="90871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 the essential question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2</a:t>
            </a:fld>
            <a:endParaRPr lang="en-US"/>
          </a:p>
        </p:txBody>
      </p:sp>
    </p:spTree>
    <p:extLst>
      <p:ext uri="{BB962C8B-B14F-4D97-AF65-F5344CB8AC3E}">
        <p14:creationId xmlns:p14="http://schemas.microsoft.com/office/powerpoint/2010/main" val="293654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introduce</a:t>
            </a:r>
            <a:r>
              <a:rPr lang="en-US" baseline="0" dirty="0" smtClean="0"/>
              <a:t> the Endocrine System</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3</a:t>
            </a:fld>
            <a:endParaRPr lang="en-US"/>
          </a:p>
        </p:txBody>
      </p:sp>
    </p:spTree>
    <p:extLst>
      <p:ext uri="{BB962C8B-B14F-4D97-AF65-F5344CB8AC3E}">
        <p14:creationId xmlns:p14="http://schemas.microsoft.com/office/powerpoint/2010/main" val="401467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while the students record the role of the Endocrine System on their graphic organizer sheet</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4</a:t>
            </a:fld>
            <a:endParaRPr lang="en-US"/>
          </a:p>
        </p:txBody>
      </p:sp>
    </p:spTree>
    <p:extLst>
      <p:ext uri="{BB962C8B-B14F-4D97-AF65-F5344CB8AC3E}">
        <p14:creationId xmlns:p14="http://schemas.microsoft.com/office/powerpoint/2010/main" val="259301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about Glands on their graphic organizer sheet</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5</a:t>
            </a:fld>
            <a:endParaRPr lang="en-US"/>
          </a:p>
        </p:txBody>
      </p:sp>
    </p:spTree>
    <p:extLst>
      <p:ext uri="{BB962C8B-B14F-4D97-AF65-F5344CB8AC3E}">
        <p14:creationId xmlns:p14="http://schemas.microsoft.com/office/powerpoint/2010/main" val="414302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image to illustrate the various glands of the Endocrine System. The teacher may ask the students to record a few examples of glands on their graphic organizer sheet</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6</a:t>
            </a:fld>
            <a:endParaRPr lang="en-US"/>
          </a:p>
        </p:txBody>
      </p:sp>
    </p:spTree>
    <p:extLst>
      <p:ext uri="{BB962C8B-B14F-4D97-AF65-F5344CB8AC3E}">
        <p14:creationId xmlns:p14="http://schemas.microsoft.com/office/powerpoint/2010/main" val="143498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a:t>
            </a:r>
            <a:r>
              <a:rPr lang="en-US" baseline="0" dirty="0" smtClean="0"/>
              <a:t> the information on the slide while the students record important information about Hormones on their graphic organizer sheet. </a:t>
            </a:r>
            <a:r>
              <a:rPr lang="en-US" dirty="0" smtClean="0"/>
              <a:t>The teacher may ask the students to record a few examples of hormones on their graphic organizer sheet</a:t>
            </a:r>
          </a:p>
        </p:txBody>
      </p:sp>
      <p:sp>
        <p:nvSpPr>
          <p:cNvPr id="4" name="Slide Number Placeholder 3"/>
          <p:cNvSpPr>
            <a:spLocks noGrp="1"/>
          </p:cNvSpPr>
          <p:nvPr>
            <p:ph type="sldNum" sz="quarter" idx="10"/>
          </p:nvPr>
        </p:nvSpPr>
        <p:spPr/>
        <p:txBody>
          <a:bodyPr/>
          <a:lstStyle/>
          <a:p>
            <a:fld id="{3921F01A-393E-4E45-BF6A-F8A3EB999100}" type="slidenum">
              <a:rPr lang="en-US" smtClean="0"/>
              <a:t>7</a:t>
            </a:fld>
            <a:endParaRPr lang="en-US"/>
          </a:p>
        </p:txBody>
      </p:sp>
    </p:spTree>
    <p:extLst>
      <p:ext uri="{BB962C8B-B14F-4D97-AF65-F5344CB8AC3E}">
        <p14:creationId xmlns:p14="http://schemas.microsoft.com/office/powerpoint/2010/main" val="150494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video clip and discuss what the people may be feeling and what might be happening within their bodies. The people in the video may be feeling scared, excited, nervous, sick, etc. All of the feelings are occurring because of the release of the hormone adrenaline into their system</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8</a:t>
            </a:fld>
            <a:endParaRPr lang="en-US"/>
          </a:p>
        </p:txBody>
      </p:sp>
    </p:spTree>
    <p:extLst>
      <p:ext uri="{BB962C8B-B14F-4D97-AF65-F5344CB8AC3E}">
        <p14:creationId xmlns:p14="http://schemas.microsoft.com/office/powerpoint/2010/main" val="324894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information on the slide to illustrate examples of too much or too little growth hormone</a:t>
            </a:r>
            <a:endParaRPr lang="en-US" dirty="0"/>
          </a:p>
        </p:txBody>
      </p:sp>
      <p:sp>
        <p:nvSpPr>
          <p:cNvPr id="4" name="Slide Number Placeholder 3"/>
          <p:cNvSpPr>
            <a:spLocks noGrp="1"/>
          </p:cNvSpPr>
          <p:nvPr>
            <p:ph type="sldNum" sz="quarter" idx="10"/>
          </p:nvPr>
        </p:nvSpPr>
        <p:spPr/>
        <p:txBody>
          <a:bodyPr/>
          <a:lstStyle/>
          <a:p>
            <a:fld id="{3921F01A-393E-4E45-BF6A-F8A3EB999100}" type="slidenum">
              <a:rPr lang="en-US" smtClean="0"/>
              <a:t>9</a:t>
            </a:fld>
            <a:endParaRPr lang="en-US"/>
          </a:p>
        </p:txBody>
      </p:sp>
    </p:spTree>
    <p:extLst>
      <p:ext uri="{BB962C8B-B14F-4D97-AF65-F5344CB8AC3E}">
        <p14:creationId xmlns:p14="http://schemas.microsoft.com/office/powerpoint/2010/main" val="124464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CC8CC9-7D70-41E1-B202-B2623E660E2C}"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23810918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C8CC9-7D70-41E1-B202-B2623E660E2C}"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15806684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C8CC9-7D70-41E1-B202-B2623E660E2C}"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19034225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C8CC9-7D70-41E1-B202-B2623E660E2C}"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36184485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C8CC9-7D70-41E1-B202-B2623E660E2C}"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3597679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CC8CC9-7D70-41E1-B202-B2623E660E2C}"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39888932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CC8CC9-7D70-41E1-B202-B2623E660E2C}" type="datetimeFigureOut">
              <a:rPr lang="en-US" smtClean="0"/>
              <a:t>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39831350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CC8CC9-7D70-41E1-B202-B2623E660E2C}" type="datetimeFigureOut">
              <a:rPr lang="en-US" smtClean="0"/>
              <a:t>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38645625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C8CC9-7D70-41E1-B202-B2623E660E2C}" type="datetimeFigureOut">
              <a:rPr lang="en-US" smtClean="0"/>
              <a:t>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40135640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C8CC9-7D70-41E1-B202-B2623E660E2C}"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19331246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C8CC9-7D70-41E1-B202-B2623E660E2C}"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AC21-E468-4DC1-82CC-7A7967457A06}" type="slidenum">
              <a:rPr lang="en-US" smtClean="0"/>
              <a:t>‹#›</a:t>
            </a:fld>
            <a:endParaRPr lang="en-US"/>
          </a:p>
        </p:txBody>
      </p:sp>
    </p:spTree>
    <p:extLst>
      <p:ext uri="{BB962C8B-B14F-4D97-AF65-F5344CB8AC3E}">
        <p14:creationId xmlns:p14="http://schemas.microsoft.com/office/powerpoint/2010/main" val="3836138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C8CC9-7D70-41E1-B202-B2623E660E2C}" type="datetimeFigureOut">
              <a:rPr lang="en-US" smtClean="0"/>
              <a:t>1/27/17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BAC21-E468-4DC1-82CC-7A7967457A06}" type="slidenum">
              <a:rPr lang="en-US" smtClean="0"/>
              <a:t>‹#›</a:t>
            </a:fld>
            <a:endParaRPr lang="en-US"/>
          </a:p>
        </p:txBody>
      </p:sp>
    </p:spTree>
    <p:extLst>
      <p:ext uri="{BB962C8B-B14F-4D97-AF65-F5344CB8AC3E}">
        <p14:creationId xmlns:p14="http://schemas.microsoft.com/office/powerpoint/2010/main" val="237272666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bl1Zsa-yYUC5M&amp;tbnid=c-ht_WLtNvNLCM:&amp;ved=0CAUQjRw&amp;url=http://en.wikipedia.org/wiki/Robert_Wadlow&amp;ei=qo1gUviRH8na2QX_vIDQCg&amp;psig=AFQjCNGYsUO4isDbXLJW07D9w24z2eTQVw&amp;ust=1382145802388503" TargetMode="External"/><Relationship Id="rId4" Type="http://schemas.openxmlformats.org/officeDocument/2006/relationships/image" Target="../media/image1.jpeg"/><Relationship Id="rId5" Type="http://schemas.openxmlformats.org/officeDocument/2006/relationships/hyperlink" Target="http://www.google.com/url?sa=i&amp;rct=j&amp;q=&amp;esrc=s&amp;frm=1&amp;source=images&amp;cd=&amp;cad=rja&amp;docid=I-igjQteicsA8M&amp;tbnid=Wr2fry8LUk-5VM:&amp;ved=0CAUQjRw&amp;url=http://www.cracktwo.com/2012/05/robert-pershing-wadlow-gentle-giant-and.html&amp;ei=6o1gUqWLM6bL2gWxkYGQBA&amp;psig=AFQjCNGYsUO4isDbXLJW07D9w24z2eTQVw&amp;ust=1382145802388503" TargetMode="External"/><Relationship Id="rId6"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tN78hYn3eh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www.youtube.com/watch?v=yLcjhgC7xx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en/thumb/5/5c/Robert_Wadlow.jpg/220px-Robert_Wadlow.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962400" cy="67901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izG-WNKZfPU/T7EwZObMCaI/AAAAAAAA3ro/K0ehS4EhK9Q/s640/2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329" y="228599"/>
            <a:ext cx="3630299" cy="46099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495225"/>
            <a:ext cx="4421604" cy="1077218"/>
          </a:xfrm>
          <a:prstGeom prst="rect">
            <a:avLst/>
          </a:prstGeom>
          <a:noFill/>
        </p:spPr>
        <p:txBody>
          <a:bodyPr wrap="square" rtlCol="0">
            <a:spAutoFit/>
          </a:bodyPr>
          <a:lstStyle/>
          <a:p>
            <a:pPr algn="ctr"/>
            <a:r>
              <a:rPr lang="en-US" sz="3200" b="1" dirty="0" smtClean="0">
                <a:latin typeface="Comic Sans MS" pitchFamily="66" charset="0"/>
              </a:rPr>
              <a:t>Why do you think he didn’t stop growing?</a:t>
            </a:r>
            <a:endParaRPr lang="en-US" sz="3200" b="1" dirty="0">
              <a:latin typeface="Comic Sans MS" pitchFamily="66" charset="0"/>
            </a:endParaRPr>
          </a:p>
        </p:txBody>
      </p:sp>
      <p:sp>
        <p:nvSpPr>
          <p:cNvPr id="3" name="Rectangle 2"/>
          <p:cNvSpPr/>
          <p:nvPr/>
        </p:nvSpPr>
        <p:spPr>
          <a:xfrm>
            <a:off x="546046" y="4952561"/>
            <a:ext cx="4090863" cy="369332"/>
          </a:xfrm>
          <a:prstGeom prst="rect">
            <a:avLst/>
          </a:prstGeom>
        </p:spPr>
        <p:txBody>
          <a:bodyPr wrap="none">
            <a:spAutoFit/>
          </a:bodyPr>
          <a:lstStyle/>
          <a:p>
            <a:r>
              <a:rPr lang="en-US" dirty="0"/>
              <a:t>Robert </a:t>
            </a:r>
            <a:r>
              <a:rPr lang="en-US" dirty="0" err="1"/>
              <a:t>Wadlow</a:t>
            </a:r>
            <a:r>
              <a:rPr lang="en-US" dirty="0"/>
              <a:t> – the tallest man in world</a:t>
            </a:r>
          </a:p>
        </p:txBody>
      </p:sp>
    </p:spTree>
    <p:extLst>
      <p:ext uri="{BB962C8B-B14F-4D97-AF65-F5344CB8AC3E}">
        <p14:creationId xmlns:p14="http://schemas.microsoft.com/office/powerpoint/2010/main" val="16691904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981200"/>
          </a:xfrm>
        </p:spPr>
        <p:txBody>
          <a:bodyPr>
            <a:noAutofit/>
          </a:bodyPr>
          <a:lstStyle/>
          <a:p>
            <a:r>
              <a:rPr lang="en-US" sz="6600" b="1" dirty="0" smtClean="0"/>
              <a:t>Endocrine System Overview Video</a:t>
            </a:r>
            <a:endParaRPr lang="en-US" sz="6600" b="1" dirty="0"/>
          </a:p>
        </p:txBody>
      </p:sp>
      <p:sp>
        <p:nvSpPr>
          <p:cNvPr id="3" name="Rectangle 2"/>
          <p:cNvSpPr/>
          <p:nvPr/>
        </p:nvSpPr>
        <p:spPr>
          <a:xfrm>
            <a:off x="1295400" y="3429000"/>
            <a:ext cx="6781800" cy="1323439"/>
          </a:xfrm>
          <a:prstGeom prst="rect">
            <a:avLst/>
          </a:prstGeom>
        </p:spPr>
        <p:txBody>
          <a:bodyPr wrap="square">
            <a:spAutoFit/>
          </a:bodyPr>
          <a:lstStyle/>
          <a:p>
            <a:pPr algn="ctr"/>
            <a:r>
              <a:rPr lang="en-US" sz="4000" dirty="0">
                <a:hlinkClick r:id="rId3"/>
              </a:rPr>
              <a:t>http://</a:t>
            </a:r>
            <a:r>
              <a:rPr lang="en-US" sz="4000" dirty="0" smtClean="0">
                <a:hlinkClick r:id="rId3"/>
              </a:rPr>
              <a:t>www.youtube.com/watch?v=tN78hYn3ehc</a:t>
            </a:r>
            <a:r>
              <a:rPr lang="en-US" sz="4000" dirty="0" smtClean="0"/>
              <a:t> </a:t>
            </a:r>
            <a:endParaRPr lang="en-US" sz="4000" dirty="0"/>
          </a:p>
        </p:txBody>
      </p:sp>
    </p:spTree>
    <p:extLst>
      <p:ext uri="{BB962C8B-B14F-4D97-AF65-F5344CB8AC3E}">
        <p14:creationId xmlns:p14="http://schemas.microsoft.com/office/powerpoint/2010/main" val="27107463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88" y="253500"/>
            <a:ext cx="8917662" cy="2082297"/>
          </a:xfrm>
        </p:spPr>
        <p:txBody>
          <a:bodyPr>
            <a:noAutofit/>
          </a:bodyPr>
          <a:lstStyle/>
          <a:p>
            <a:r>
              <a:rPr lang="en-US" sz="4800" b="1" dirty="0" smtClean="0">
                <a:cs typeface="Andalus" pitchFamily="18" charset="-78"/>
              </a:rPr>
              <a:t>Essential Question:</a:t>
            </a:r>
            <a:br>
              <a:rPr lang="en-US" sz="4800" b="1" dirty="0" smtClean="0">
                <a:cs typeface="Andalus" pitchFamily="18" charset="-78"/>
              </a:rPr>
            </a:br>
            <a:r>
              <a:rPr lang="en-US" sz="4800" b="1" dirty="0" smtClean="0">
                <a:cs typeface="Andalus" pitchFamily="18" charset="-78"/>
              </a:rPr>
              <a:t>How do major organ systems work together in living organisms?</a:t>
            </a:r>
            <a:endParaRPr lang="en-US" b="1" dirty="0">
              <a:cs typeface="Andalus" pitchFamily="18" charset="-78"/>
            </a:endParaRPr>
          </a:p>
        </p:txBody>
      </p:sp>
      <p:sp>
        <p:nvSpPr>
          <p:cNvPr id="3" name="Subtitle 2"/>
          <p:cNvSpPr>
            <a:spLocks noGrp="1"/>
          </p:cNvSpPr>
          <p:nvPr>
            <p:ph type="subTitle" idx="1"/>
          </p:nvPr>
        </p:nvSpPr>
        <p:spPr>
          <a:xfrm>
            <a:off x="152400" y="2667000"/>
            <a:ext cx="8872394" cy="4028791"/>
          </a:xfrm>
        </p:spPr>
        <p:txBody>
          <a:bodyPr>
            <a:noAutofit/>
          </a:bodyPr>
          <a:lstStyle/>
          <a:p>
            <a:pPr algn="l"/>
            <a:r>
              <a:rPr lang="en-US" sz="2900" dirty="0" smtClean="0">
                <a:solidFill>
                  <a:schemeClr val="tx1"/>
                </a:solidFill>
                <a:latin typeface="+mj-lt"/>
                <a:cs typeface="Andalus" pitchFamily="18" charset="-78"/>
              </a:rPr>
              <a:t>Standards: </a:t>
            </a:r>
          </a:p>
          <a:p>
            <a:pPr algn="l"/>
            <a:r>
              <a:rPr lang="en-US" sz="2900" dirty="0" smtClean="0">
                <a:solidFill>
                  <a:schemeClr val="tx1"/>
                </a:solidFill>
                <a:latin typeface="+mj-lt"/>
                <a:cs typeface="Andalus" pitchFamily="18" charset="-78"/>
              </a:rPr>
              <a:t>S7L2d. Explain that tissues, organs, and organ systems serve the needs cells have for oxygen, food, and waste removal.</a:t>
            </a:r>
          </a:p>
          <a:p>
            <a:pPr algn="l"/>
            <a:endParaRPr lang="en-US" sz="1200" dirty="0">
              <a:solidFill>
                <a:schemeClr val="tx1"/>
              </a:solidFill>
              <a:latin typeface="+mj-lt"/>
              <a:cs typeface="Andalus" pitchFamily="18" charset="-78"/>
            </a:endParaRPr>
          </a:p>
          <a:p>
            <a:pPr algn="l"/>
            <a:r>
              <a:rPr lang="en-US" sz="2900" dirty="0" smtClean="0">
                <a:solidFill>
                  <a:schemeClr val="tx1"/>
                </a:solidFill>
                <a:latin typeface="+mj-lt"/>
                <a:cs typeface="Andalus" pitchFamily="18" charset="-78"/>
              </a:rPr>
              <a:t>S7L2e. Explain the purpose of the major organ systems in the human body (i.e., digestion, respiration, reproduction, circulation, excretion, movement, control and coordination, and for protection from disease).</a:t>
            </a:r>
            <a:endParaRPr lang="en-US" sz="2900" dirty="0">
              <a:solidFill>
                <a:schemeClr val="tx1"/>
              </a:solidFill>
              <a:latin typeface="+mj-lt"/>
              <a:cs typeface="Andalus" pitchFamily="18" charset="-78"/>
            </a:endParaRPr>
          </a:p>
        </p:txBody>
      </p:sp>
    </p:spTree>
    <p:extLst>
      <p:ext uri="{BB962C8B-B14F-4D97-AF65-F5344CB8AC3E}">
        <p14:creationId xmlns:p14="http://schemas.microsoft.com/office/powerpoint/2010/main" val="9736856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382000" cy="838200"/>
          </a:xfrm>
        </p:spPr>
        <p:txBody>
          <a:bodyPr>
            <a:noAutofit/>
          </a:bodyPr>
          <a:lstStyle/>
          <a:p>
            <a:r>
              <a:rPr lang="en-US" sz="6000" b="1" dirty="0" smtClean="0"/>
              <a:t>Endocrine/Integumentary </a:t>
            </a:r>
            <a:r>
              <a:rPr lang="en-US" sz="6000" b="1" dirty="0" smtClean="0"/>
              <a:t>System</a:t>
            </a:r>
            <a:endParaRPr lang="en-US" sz="6000" b="1" dirty="0"/>
          </a:p>
        </p:txBody>
      </p:sp>
      <p:pic>
        <p:nvPicPr>
          <p:cNvPr id="5" name="Picture 2" descr="http://images.emedicinehealth.com/images/illustrations/endocrine_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209800"/>
            <a:ext cx="4191000" cy="512233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336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6600" b="1" dirty="0" smtClean="0"/>
              <a:t>Endocrine System</a:t>
            </a:r>
            <a:endParaRPr lang="en-US" sz="6600" b="1" dirty="0"/>
          </a:p>
        </p:txBody>
      </p:sp>
      <p:sp>
        <p:nvSpPr>
          <p:cNvPr id="3" name="Content Placeholder 2"/>
          <p:cNvSpPr>
            <a:spLocks noGrp="1"/>
          </p:cNvSpPr>
          <p:nvPr>
            <p:ph idx="1"/>
          </p:nvPr>
        </p:nvSpPr>
        <p:spPr>
          <a:xfrm>
            <a:off x="457200" y="1447800"/>
            <a:ext cx="8229600" cy="1600200"/>
          </a:xfrm>
        </p:spPr>
        <p:txBody>
          <a:bodyPr>
            <a:noAutofit/>
          </a:bodyPr>
          <a:lstStyle/>
          <a:p>
            <a:pPr marL="0" indent="0" algn="ctr">
              <a:buNone/>
            </a:pPr>
            <a:r>
              <a:rPr lang="en-US" sz="3600" b="1" dirty="0" smtClean="0">
                <a:latin typeface="+mj-lt"/>
              </a:rPr>
              <a:t>Role: Controls the conditions in your body by making and releasing chemicals that are transported throughout the body.</a:t>
            </a:r>
            <a:endParaRPr lang="en-US" sz="3600" b="1" dirty="0">
              <a:latin typeface="+mj-l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390900"/>
            <a:ext cx="42672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3353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8" y="228600"/>
            <a:ext cx="8229600" cy="1143000"/>
          </a:xfrm>
        </p:spPr>
        <p:txBody>
          <a:bodyPr>
            <a:noAutofit/>
          </a:bodyPr>
          <a:lstStyle/>
          <a:p>
            <a:r>
              <a:rPr lang="en-US" sz="9600" b="1" dirty="0" smtClean="0"/>
              <a:t>Glands</a:t>
            </a:r>
            <a:endParaRPr lang="en-US" sz="9600" b="1" dirty="0"/>
          </a:p>
        </p:txBody>
      </p:sp>
      <p:sp>
        <p:nvSpPr>
          <p:cNvPr id="3" name="Content Placeholder 2"/>
          <p:cNvSpPr>
            <a:spLocks noGrp="1"/>
          </p:cNvSpPr>
          <p:nvPr>
            <p:ph idx="1"/>
          </p:nvPr>
        </p:nvSpPr>
        <p:spPr>
          <a:xfrm>
            <a:off x="152400" y="2095500"/>
            <a:ext cx="5105400" cy="4038599"/>
          </a:xfrm>
        </p:spPr>
        <p:txBody>
          <a:bodyPr>
            <a:noAutofit/>
          </a:bodyPr>
          <a:lstStyle/>
          <a:p>
            <a:pPr marL="0" indent="0" algn="ctr">
              <a:buNone/>
            </a:pPr>
            <a:r>
              <a:rPr lang="en-US" sz="4800" b="1" dirty="0" smtClean="0">
                <a:latin typeface="+mj-lt"/>
              </a:rPr>
              <a:t>Groups of specialized cells in the body that produce and release hormones</a:t>
            </a:r>
            <a:endParaRPr lang="en-US" sz="4800" b="1" dirty="0">
              <a:latin typeface="+mj-lt"/>
            </a:endParaRPr>
          </a:p>
        </p:txBody>
      </p:sp>
      <p:pic>
        <p:nvPicPr>
          <p:cNvPr id="2050" name="Picture 2" descr="http://upload.wikimedia.org/wikipedia/commons/1/14/Illu_adrenal_g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56" y="2286000"/>
            <a:ext cx="3139438" cy="3657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621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r>
              <a:rPr lang="en-US" sz="5100" b="1" dirty="0" smtClean="0"/>
              <a:t>Glands of the Endocrine System</a:t>
            </a:r>
            <a:endParaRPr lang="en-US" sz="5100" b="1" dirty="0"/>
          </a:p>
        </p:txBody>
      </p:sp>
      <p:pic>
        <p:nvPicPr>
          <p:cNvPr id="3074" name="Picture 2" descr="http://www.azizshamanism.com/wp-content/uploads/2013/05/rsz_endocrine_gl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105400" cy="51054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67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Hormones</a:t>
            </a:r>
            <a:endParaRPr lang="en-US" sz="8800" b="1" dirty="0"/>
          </a:p>
        </p:txBody>
      </p:sp>
      <p:sp>
        <p:nvSpPr>
          <p:cNvPr id="3" name="Content Placeholder 2"/>
          <p:cNvSpPr>
            <a:spLocks noGrp="1"/>
          </p:cNvSpPr>
          <p:nvPr>
            <p:ph idx="1"/>
          </p:nvPr>
        </p:nvSpPr>
        <p:spPr>
          <a:xfrm>
            <a:off x="457200" y="1600201"/>
            <a:ext cx="8229600" cy="2362200"/>
          </a:xfrm>
        </p:spPr>
        <p:txBody>
          <a:bodyPr>
            <a:normAutofit lnSpcReduction="10000"/>
          </a:bodyPr>
          <a:lstStyle/>
          <a:p>
            <a:pPr marL="0" indent="0" algn="ctr">
              <a:buNone/>
            </a:pPr>
            <a:r>
              <a:rPr lang="en-US" sz="4000" b="1" dirty="0" smtClean="0">
                <a:latin typeface="+mj-lt"/>
              </a:rPr>
              <a:t>Chemicals that are made in one organ, travel through the blood, and produce an effect in other parts of the body.</a:t>
            </a:r>
          </a:p>
          <a:p>
            <a:endParaRPr lang="en-US"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34731994"/>
              </p:ext>
            </p:extLst>
          </p:nvPr>
        </p:nvGraphicFramePr>
        <p:xfrm>
          <a:off x="914400" y="4267200"/>
          <a:ext cx="7536180" cy="2080421"/>
        </p:xfrm>
        <a:graphic>
          <a:graphicData uri="http://schemas.openxmlformats.org/drawingml/2006/table">
            <a:tbl>
              <a:tblPr firstRow="1" firstCol="1" bandRow="1">
                <a:tableStyleId>{5C22544A-7EE6-4342-B048-85BDC9FD1C3A}</a:tableStyleId>
              </a:tblPr>
              <a:tblGrid>
                <a:gridCol w="2512060"/>
                <a:gridCol w="2512060"/>
                <a:gridCol w="2512060"/>
              </a:tblGrid>
              <a:tr h="416084">
                <a:tc>
                  <a:txBody>
                    <a:bodyPr/>
                    <a:lstStyle/>
                    <a:p>
                      <a:pPr marL="0" marR="0">
                        <a:spcBef>
                          <a:spcPts val="0"/>
                        </a:spcBef>
                        <a:spcAft>
                          <a:spcPts val="0"/>
                        </a:spcAft>
                      </a:pPr>
                      <a:r>
                        <a:rPr lang="en-US" sz="2000" dirty="0">
                          <a:effectLst/>
                        </a:rPr>
                        <a:t>Name</a:t>
                      </a:r>
                      <a:endParaRPr lang="en-US" sz="20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2000" dirty="0">
                          <a:effectLst/>
                        </a:rPr>
                        <a:t>Where Produced</a:t>
                      </a:r>
                      <a:endParaRPr lang="en-US" sz="20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2000" dirty="0">
                          <a:effectLst/>
                        </a:rPr>
                        <a:t>Produces response in</a:t>
                      </a:r>
                      <a:endParaRPr lang="en-US" sz="2000" dirty="0">
                        <a:effectLst/>
                        <a:latin typeface="Cambria"/>
                        <a:ea typeface="Cambria"/>
                        <a:cs typeface="Times New Roman"/>
                      </a:endParaRPr>
                    </a:p>
                  </a:txBody>
                  <a:tcPr marL="68580" marR="68580" marT="0" marB="0"/>
                </a:tc>
              </a:tr>
              <a:tr h="416084">
                <a:tc>
                  <a:txBody>
                    <a:bodyPr/>
                    <a:lstStyle/>
                    <a:p>
                      <a:pPr marL="0" marR="0">
                        <a:spcBef>
                          <a:spcPts val="0"/>
                        </a:spcBef>
                        <a:spcAft>
                          <a:spcPts val="0"/>
                        </a:spcAft>
                      </a:pPr>
                      <a:r>
                        <a:rPr lang="en-US" sz="1600" dirty="0">
                          <a:effectLst/>
                        </a:rPr>
                        <a:t>Growth Hormones</a:t>
                      </a:r>
                      <a:endParaRPr lang="en-US" sz="16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600">
                          <a:effectLst/>
                        </a:rPr>
                        <a:t>Pituitary Gland</a:t>
                      </a:r>
                      <a:endParaRPr lang="en-US" sz="160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600">
                          <a:effectLst/>
                        </a:rPr>
                        <a:t>All Body Cells</a:t>
                      </a:r>
                      <a:endParaRPr lang="en-US" sz="1600">
                        <a:effectLst/>
                        <a:latin typeface="Cambria"/>
                        <a:ea typeface="Cambria"/>
                        <a:cs typeface="Times New Roman"/>
                      </a:endParaRPr>
                    </a:p>
                  </a:txBody>
                  <a:tcPr marL="68580" marR="68580" marT="0" marB="0"/>
                </a:tc>
              </a:tr>
              <a:tr h="832168">
                <a:tc>
                  <a:txBody>
                    <a:bodyPr/>
                    <a:lstStyle/>
                    <a:p>
                      <a:pPr marL="0" marR="0">
                        <a:spcBef>
                          <a:spcPts val="0"/>
                        </a:spcBef>
                        <a:spcAft>
                          <a:spcPts val="0"/>
                        </a:spcAft>
                      </a:pPr>
                      <a:r>
                        <a:rPr lang="en-US" sz="1600" dirty="0">
                          <a:effectLst/>
                        </a:rPr>
                        <a:t>Adrenaline</a:t>
                      </a:r>
                      <a:endParaRPr lang="en-US" sz="16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600" dirty="0">
                          <a:effectLst/>
                        </a:rPr>
                        <a:t>Adrenal Gland</a:t>
                      </a:r>
                      <a:endParaRPr lang="en-US" sz="16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600">
                          <a:effectLst/>
                        </a:rPr>
                        <a:t>Heart, Lungs, Stomach, Intestine, Glands</a:t>
                      </a:r>
                      <a:endParaRPr lang="en-US" sz="1600">
                        <a:effectLst/>
                        <a:latin typeface="Cambria"/>
                        <a:ea typeface="Cambria"/>
                        <a:cs typeface="Times New Roman"/>
                      </a:endParaRPr>
                    </a:p>
                  </a:txBody>
                  <a:tcPr marL="68580" marR="68580" marT="0" marB="0"/>
                </a:tc>
              </a:tr>
              <a:tr h="416085">
                <a:tc>
                  <a:txBody>
                    <a:bodyPr/>
                    <a:lstStyle/>
                    <a:p>
                      <a:pPr marL="0" marR="0">
                        <a:spcBef>
                          <a:spcPts val="0"/>
                        </a:spcBef>
                        <a:spcAft>
                          <a:spcPts val="0"/>
                        </a:spcAft>
                      </a:pPr>
                      <a:r>
                        <a:rPr lang="en-US" sz="1600">
                          <a:effectLst/>
                        </a:rPr>
                        <a:t>Insulin</a:t>
                      </a:r>
                      <a:endParaRPr lang="en-US" sz="160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600" dirty="0">
                          <a:effectLst/>
                        </a:rPr>
                        <a:t>Pancreas</a:t>
                      </a:r>
                      <a:endParaRPr lang="en-US" sz="16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600" dirty="0">
                          <a:effectLst/>
                        </a:rPr>
                        <a:t>All Body Cells</a:t>
                      </a:r>
                      <a:endParaRPr lang="en-US" sz="16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23381757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743200"/>
          </a:xfrm>
        </p:spPr>
        <p:txBody>
          <a:bodyPr>
            <a:normAutofit fontScale="90000"/>
          </a:bodyPr>
          <a:lstStyle/>
          <a:p>
            <a:r>
              <a:rPr lang="en-US" b="1" dirty="0" smtClean="0"/>
              <a:t>Examples of the Hormone Adrenaline: Watch the video clip and describe what may be happening in the person’s body at the time.</a:t>
            </a:r>
            <a:endParaRPr lang="en-US" b="1" dirty="0"/>
          </a:p>
        </p:txBody>
      </p:sp>
      <p:sp>
        <p:nvSpPr>
          <p:cNvPr id="4" name="Rectangle 3"/>
          <p:cNvSpPr/>
          <p:nvPr/>
        </p:nvSpPr>
        <p:spPr>
          <a:xfrm>
            <a:off x="609600" y="3756259"/>
            <a:ext cx="8001000" cy="1938992"/>
          </a:xfrm>
          <a:prstGeom prst="rect">
            <a:avLst/>
          </a:prstGeom>
        </p:spPr>
        <p:txBody>
          <a:bodyPr wrap="square">
            <a:spAutoFit/>
          </a:bodyPr>
          <a:lstStyle/>
          <a:p>
            <a:pPr algn="ctr"/>
            <a:r>
              <a:rPr lang="en-US" sz="6000" dirty="0">
                <a:effectLst>
                  <a:outerShdw blurRad="38100" dist="38100" dir="2700000" algn="tl">
                    <a:srgbClr val="000000">
                      <a:alpha val="43137"/>
                    </a:srgbClr>
                  </a:outerShdw>
                </a:effectLst>
                <a:hlinkClick r:id="rId3"/>
              </a:rPr>
              <a:t>http://</a:t>
            </a:r>
            <a:r>
              <a:rPr lang="en-US" sz="6000" dirty="0" smtClean="0">
                <a:effectLst>
                  <a:outerShdw blurRad="38100" dist="38100" dir="2700000" algn="tl">
                    <a:srgbClr val="000000">
                      <a:alpha val="43137"/>
                    </a:srgbClr>
                  </a:outerShdw>
                </a:effectLst>
                <a:hlinkClick r:id="rId3"/>
              </a:rPr>
              <a:t>www.youtube.com/watch?v=yLcjhgC7xxs</a:t>
            </a:r>
            <a:r>
              <a:rPr lang="en-US" sz="6000" dirty="0" smtClean="0">
                <a:effectLst>
                  <a:outerShdw blurRad="38100" dist="38100" dir="2700000" algn="tl">
                    <a:srgbClr val="000000">
                      <a:alpha val="43137"/>
                    </a:srgbClr>
                  </a:outerShdw>
                </a:effectLst>
              </a:rPr>
              <a:t> </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5566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12" y="457200"/>
            <a:ext cx="8839200" cy="1371600"/>
          </a:xfrm>
        </p:spPr>
        <p:txBody>
          <a:bodyPr>
            <a:noAutofit/>
          </a:bodyPr>
          <a:lstStyle/>
          <a:p>
            <a:r>
              <a:rPr lang="en-US" sz="5400" b="1" dirty="0" smtClean="0"/>
              <a:t>Examples of too much or too little Growth Hormone:</a:t>
            </a:r>
            <a:endParaRPr lang="en-US" sz="5400" b="1" dirty="0"/>
          </a:p>
        </p:txBody>
      </p:sp>
      <p:pic>
        <p:nvPicPr>
          <p:cNvPr id="4100" name="Picture 4" descr="http://www-old.hud.ac.uk/schools/hhs/teaching_learning/educaitah/materials/endocrine/images/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612" y="2362200"/>
            <a:ext cx="3976548" cy="409786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04" name="Picture 8" descr="http://www.exercisebiology.com/images/uploads/training/growth_hormone_supplements_for_body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30" y="2362200"/>
            <a:ext cx="3352800" cy="409786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6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539</Words>
  <Application>Microsoft Macintosh PowerPoint</Application>
  <PresentationFormat>On-screen Show (4:3)</PresentationFormat>
  <Paragraphs>52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Andalus</vt:lpstr>
      <vt:lpstr>Calibri</vt:lpstr>
      <vt:lpstr>Cambria</vt:lpstr>
      <vt:lpstr>Comic Sans MS</vt:lpstr>
      <vt:lpstr>Times New Roman</vt:lpstr>
      <vt:lpstr>Arial</vt:lpstr>
      <vt:lpstr>Office Theme</vt:lpstr>
      <vt:lpstr>PowerPoint Presentation</vt:lpstr>
      <vt:lpstr>Essential Question: How do major organ systems work together in living organisms?</vt:lpstr>
      <vt:lpstr>Endocrine/Integumentary System</vt:lpstr>
      <vt:lpstr>Endocrine System</vt:lpstr>
      <vt:lpstr>Glands</vt:lpstr>
      <vt:lpstr>Glands of the Endocrine System</vt:lpstr>
      <vt:lpstr>Hormones</vt:lpstr>
      <vt:lpstr>Examples of the Hormone Adrenaline: Watch the video clip and describe what may be happening in the person’s body at the time.</vt:lpstr>
      <vt:lpstr>Examples of too much or too little Growth Hormone:</vt:lpstr>
      <vt:lpstr>Endocrine System Overview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Jessica Johnson</cp:lastModifiedBy>
  <cp:revision>15</cp:revision>
  <dcterms:created xsi:type="dcterms:W3CDTF">2013-10-18T01:14:38Z</dcterms:created>
  <dcterms:modified xsi:type="dcterms:W3CDTF">2017-01-27T19:37:18Z</dcterms:modified>
</cp:coreProperties>
</file>