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78" r:id="rId2"/>
    <p:sldId id="277" r:id="rId3"/>
    <p:sldId id="273" r:id="rId4"/>
    <p:sldId id="274" r:id="rId5"/>
    <p:sldId id="275" r:id="rId6"/>
    <p:sldId id="276" r:id="rId7"/>
    <p:sldId id="256" r:id="rId8"/>
    <p:sldId id="257" r:id="rId9"/>
    <p:sldId id="258" r:id="rId10"/>
    <p:sldId id="259" r:id="rId11"/>
    <p:sldId id="279" r:id="rId12"/>
    <p:sldId id="260" r:id="rId13"/>
    <p:sldId id="261" r:id="rId14"/>
    <p:sldId id="262" r:id="rId15"/>
    <p:sldId id="269" r:id="rId16"/>
    <p:sldId id="263" r:id="rId17"/>
    <p:sldId id="264" r:id="rId18"/>
    <p:sldId id="268" r:id="rId19"/>
    <p:sldId id="265" r:id="rId20"/>
    <p:sldId id="271" r:id="rId21"/>
    <p:sldId id="272"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102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6B20C5-4494-9744-A4F3-B96BADD3AD69}" type="datetimeFigureOut">
              <a:rPr lang="en-US" smtClean="0"/>
              <a:t>9/6/16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7A8D04-8B6D-554D-B3EF-C25F729F8BFA}" type="slidenum">
              <a:rPr lang="en-US" smtClean="0"/>
              <a:t>‹#›</a:t>
            </a:fld>
            <a:endParaRPr lang="en-US"/>
          </a:p>
        </p:txBody>
      </p:sp>
    </p:spTree>
    <p:extLst>
      <p:ext uri="{BB962C8B-B14F-4D97-AF65-F5344CB8AC3E}">
        <p14:creationId xmlns:p14="http://schemas.microsoft.com/office/powerpoint/2010/main" val="241630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FE10C-EA06-5042-BAB4-9373690CB20C}" type="datetimeFigureOut">
              <a:rPr lang="en-US" smtClean="0"/>
              <a:t>9/6/16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01268-8116-D04E-82CA-7E37B8B1460F}" type="slidenum">
              <a:rPr lang="en-US" smtClean="0"/>
              <a:t>‹#›</a:t>
            </a:fld>
            <a:endParaRPr lang="en-US"/>
          </a:p>
        </p:txBody>
      </p:sp>
    </p:spTree>
    <p:extLst>
      <p:ext uri="{BB962C8B-B14F-4D97-AF65-F5344CB8AC3E}">
        <p14:creationId xmlns:p14="http://schemas.microsoft.com/office/powerpoint/2010/main" val="40446993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endParaRPr lang="en-US" dirty="0"/>
          </a:p>
        </p:txBody>
      </p:sp>
      <p:sp>
        <p:nvSpPr>
          <p:cNvPr id="4" name="Slide Number Placeholder 3"/>
          <p:cNvSpPr>
            <a:spLocks noGrp="1"/>
          </p:cNvSpPr>
          <p:nvPr>
            <p:ph type="sldNum" sz="quarter" idx="10"/>
          </p:nvPr>
        </p:nvSpPr>
        <p:spPr/>
        <p:txBody>
          <a:bodyPr/>
          <a:lstStyle/>
          <a:p>
            <a:fld id="{FDD38C55-A7F3-3446-BB12-0995AE637FA5}" type="slidenum">
              <a:rPr lang="en-US" smtClean="0"/>
              <a:t>1</a:t>
            </a:fld>
            <a:endParaRPr lang="en-US"/>
          </a:p>
        </p:txBody>
      </p:sp>
    </p:spTree>
    <p:extLst>
      <p:ext uri="{BB962C8B-B14F-4D97-AF65-F5344CB8AC3E}">
        <p14:creationId xmlns:p14="http://schemas.microsoft.com/office/powerpoint/2010/main" val="136190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here for 3</a:t>
            </a:r>
            <a:r>
              <a:rPr lang="en-US" baseline="30000" dirty="0" smtClean="0"/>
              <a:t>rd</a:t>
            </a:r>
            <a:r>
              <a:rPr lang="en-US" baseline="0" dirty="0" smtClean="0"/>
              <a:t> period. </a:t>
            </a:r>
            <a:endParaRPr lang="en-US" dirty="0"/>
          </a:p>
        </p:txBody>
      </p:sp>
      <p:sp>
        <p:nvSpPr>
          <p:cNvPr id="4" name="Slide Number Placeholder 3"/>
          <p:cNvSpPr>
            <a:spLocks noGrp="1"/>
          </p:cNvSpPr>
          <p:nvPr>
            <p:ph type="sldNum" sz="quarter" idx="10"/>
          </p:nvPr>
        </p:nvSpPr>
        <p:spPr/>
        <p:txBody>
          <a:bodyPr/>
          <a:lstStyle/>
          <a:p>
            <a:fld id="{102ACF09-3D55-1542-AD0D-B5093359D826}" type="slidenum">
              <a:rPr lang="en-US" smtClean="0"/>
              <a:t>3</a:t>
            </a:fld>
            <a:endParaRPr lang="en-US"/>
          </a:p>
        </p:txBody>
      </p:sp>
    </p:spTree>
    <p:extLst>
      <p:ext uri="{BB962C8B-B14F-4D97-AF65-F5344CB8AC3E}">
        <p14:creationId xmlns:p14="http://schemas.microsoft.com/office/powerpoint/2010/main" val="61479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a:t>
            </a:r>
            <a:endParaRPr lang="en-US"/>
          </a:p>
        </p:txBody>
      </p:sp>
      <p:sp>
        <p:nvSpPr>
          <p:cNvPr id="4" name="Slide Number Placeholder 3"/>
          <p:cNvSpPr>
            <a:spLocks noGrp="1"/>
          </p:cNvSpPr>
          <p:nvPr>
            <p:ph type="sldNum" sz="quarter" idx="10"/>
          </p:nvPr>
        </p:nvSpPr>
        <p:spPr/>
        <p:txBody>
          <a:bodyPr/>
          <a:lstStyle/>
          <a:p>
            <a:fld id="{102ACF09-3D55-1542-AD0D-B5093359D826}" type="slidenum">
              <a:rPr lang="en-US" smtClean="0"/>
              <a:t>6</a:t>
            </a:fld>
            <a:endParaRPr lang="en-US"/>
          </a:p>
        </p:txBody>
      </p:sp>
    </p:spTree>
    <p:extLst>
      <p:ext uri="{BB962C8B-B14F-4D97-AF65-F5344CB8AC3E}">
        <p14:creationId xmlns:p14="http://schemas.microsoft.com/office/powerpoint/2010/main" val="69393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701268-8116-D04E-82CA-7E37B8B1460F}" type="slidenum">
              <a:rPr lang="en-US" smtClean="0"/>
              <a:t>18</a:t>
            </a:fld>
            <a:endParaRPr lang="en-US"/>
          </a:p>
        </p:txBody>
      </p:sp>
    </p:spTree>
    <p:extLst>
      <p:ext uri="{BB962C8B-B14F-4D97-AF65-F5344CB8AC3E}">
        <p14:creationId xmlns:p14="http://schemas.microsoft.com/office/powerpoint/2010/main" val="114999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E1DA0EE-4CE8-B04D-AFBE-5726A890DC3E}" type="datetimeFigureOut">
              <a:rPr lang="en-US" smtClean="0"/>
              <a:t>9/6/16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44F625C-4637-2F44-A9C8-174A6850C3D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1DA0EE-4CE8-B04D-AFBE-5726A890DC3E}" type="datetimeFigureOut">
              <a:rPr lang="en-US" smtClean="0"/>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F625C-4637-2F44-A9C8-174A6850C3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E1DA0EE-4CE8-B04D-AFBE-5726A890DC3E}" type="datetimeFigureOut">
              <a:rPr lang="en-US" smtClean="0"/>
              <a:t>9/6/16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44F625C-4637-2F44-A9C8-174A6850C3D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E1DA0EE-4CE8-B04D-AFBE-5726A890DC3E}" type="datetimeFigureOut">
              <a:rPr lang="en-US" smtClean="0"/>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44F625C-4637-2F44-A9C8-174A6850C3D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E1DA0EE-4CE8-B04D-AFBE-5726A890DC3E}" type="datetimeFigureOut">
              <a:rPr lang="en-US" smtClean="0"/>
              <a:t>9/6/16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44F625C-4637-2F44-A9C8-174A6850C3D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E1DA0EE-4CE8-B04D-AFBE-5726A890DC3E}" type="datetimeFigureOut">
              <a:rPr lang="en-US" smtClean="0"/>
              <a:t>9/6/16</a:t>
            </a:fld>
            <a:endParaRPr lang="en-US"/>
          </a:p>
        </p:txBody>
      </p:sp>
      <p:sp>
        <p:nvSpPr>
          <p:cNvPr id="10" name="Slide Number Placeholder 9"/>
          <p:cNvSpPr>
            <a:spLocks noGrp="1"/>
          </p:cNvSpPr>
          <p:nvPr>
            <p:ph type="sldNum" sz="quarter" idx="16"/>
          </p:nvPr>
        </p:nvSpPr>
        <p:spPr/>
        <p:txBody>
          <a:bodyPr rtlCol="0"/>
          <a:lstStyle/>
          <a:p>
            <a:fld id="{E44F625C-4637-2F44-A9C8-174A6850C3D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E1DA0EE-4CE8-B04D-AFBE-5726A890DC3E}" type="datetimeFigureOut">
              <a:rPr lang="en-US" smtClean="0"/>
              <a:t>9/6/16</a:t>
            </a:fld>
            <a:endParaRPr lang="en-US"/>
          </a:p>
        </p:txBody>
      </p:sp>
      <p:sp>
        <p:nvSpPr>
          <p:cNvPr id="12" name="Slide Number Placeholder 11"/>
          <p:cNvSpPr>
            <a:spLocks noGrp="1"/>
          </p:cNvSpPr>
          <p:nvPr>
            <p:ph type="sldNum" sz="quarter" idx="16"/>
          </p:nvPr>
        </p:nvSpPr>
        <p:spPr/>
        <p:txBody>
          <a:bodyPr rtlCol="0"/>
          <a:lstStyle/>
          <a:p>
            <a:fld id="{E44F625C-4637-2F44-A9C8-174A6850C3D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1DA0EE-4CE8-B04D-AFBE-5726A890DC3E}" type="datetimeFigureOut">
              <a:rPr lang="en-US" smtClean="0"/>
              <a:t>9/6/16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44F625C-4637-2F44-A9C8-174A6850C3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DA0EE-4CE8-B04D-AFBE-5726A890DC3E}" type="datetimeFigureOut">
              <a:rPr lang="en-US" smtClean="0"/>
              <a:t>9/6/16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44F625C-4637-2F44-A9C8-174A6850C3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E1DA0EE-4CE8-B04D-AFBE-5726A890DC3E}" type="datetimeFigureOut">
              <a:rPr lang="en-US" smtClean="0"/>
              <a:t>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44F625C-4637-2F44-A9C8-174A6850C3D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E1DA0EE-4CE8-B04D-AFBE-5726A890DC3E}" type="datetimeFigureOut">
              <a:rPr lang="en-US" smtClean="0"/>
              <a:t>9/6/16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44F625C-4637-2F44-A9C8-174A6850C3D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E1DA0EE-4CE8-B04D-AFBE-5726A890DC3E}" type="datetimeFigureOut">
              <a:rPr lang="en-US" smtClean="0"/>
              <a:t>9/6/16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44F625C-4637-2F44-A9C8-174A6850C3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TnCsYh6wPg"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brainpop.com/science/earthsystem/typesofrock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www.windows.ucar.edu/tour/link=/earth/geology/min_intro.html"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vHPOp69SO9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30, 2014</a:t>
            </a:r>
            <a:endParaRPr lang="en-US" dirty="0"/>
          </a:p>
        </p:txBody>
      </p:sp>
      <p:pic>
        <p:nvPicPr>
          <p:cNvPr id="4" name="Picture 3" descr="Screen Shot 2014-10-03 at 1.16.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46" y="1658588"/>
            <a:ext cx="6832600" cy="5032143"/>
          </a:xfrm>
          <a:prstGeom prst="rect">
            <a:avLst/>
          </a:prstGeom>
        </p:spPr>
      </p:pic>
      <p:sp>
        <p:nvSpPr>
          <p:cNvPr id="5" name="Content Placeholder 2"/>
          <p:cNvSpPr>
            <a:spLocks noGrp="1"/>
          </p:cNvSpPr>
          <p:nvPr>
            <p:ph idx="1"/>
          </p:nvPr>
        </p:nvSpPr>
        <p:spPr>
          <a:xfrm>
            <a:off x="7052160" y="1600200"/>
            <a:ext cx="2091840" cy="4525963"/>
          </a:xfrm>
        </p:spPr>
        <p:txBody>
          <a:bodyPr>
            <a:normAutofit fontScale="92500" lnSpcReduction="20000"/>
          </a:bodyPr>
          <a:lstStyle/>
          <a:p>
            <a:pPr marL="0" indent="0">
              <a:buNone/>
            </a:pPr>
            <a:r>
              <a:rPr lang="en-US" b="1" dirty="0" smtClean="0">
                <a:solidFill>
                  <a:srgbClr val="FF0000"/>
                </a:solidFill>
              </a:rPr>
              <a:t>1. Use textbook to</a:t>
            </a:r>
          </a:p>
          <a:p>
            <a:pPr marL="0" indent="0">
              <a:buNone/>
            </a:pPr>
            <a:r>
              <a:rPr lang="en-US" b="1" dirty="0" smtClean="0">
                <a:solidFill>
                  <a:srgbClr val="FF0000"/>
                </a:solidFill>
              </a:rPr>
              <a:t>support your answer.</a:t>
            </a:r>
          </a:p>
          <a:p>
            <a:pPr marL="0" indent="0">
              <a:buNone/>
            </a:pPr>
            <a:endParaRPr lang="en-US" b="1" dirty="0" smtClean="0">
              <a:solidFill>
                <a:srgbClr val="FF0000"/>
              </a:solidFill>
            </a:endParaRPr>
          </a:p>
          <a:p>
            <a:pPr marL="0" indent="0">
              <a:buNone/>
            </a:pPr>
            <a:r>
              <a:rPr lang="en-US" b="1" dirty="0" smtClean="0">
                <a:solidFill>
                  <a:srgbClr val="FF0000"/>
                </a:solidFill>
              </a:rPr>
              <a:t>2. Write down page number where information is found.</a:t>
            </a:r>
            <a:endParaRPr lang="en-US" b="1" dirty="0">
              <a:solidFill>
                <a:srgbClr val="FF0000"/>
              </a:solidFill>
            </a:endParaRPr>
          </a:p>
          <a:p>
            <a:pPr marL="0" indent="0">
              <a:buNone/>
            </a:pPr>
            <a:r>
              <a:rPr lang="en-US" dirty="0" smtClean="0"/>
              <a:t> </a:t>
            </a:r>
            <a:endParaRPr lang="en-US" dirty="0"/>
          </a:p>
        </p:txBody>
      </p:sp>
    </p:spTree>
    <p:extLst>
      <p:ext uri="{BB962C8B-B14F-4D97-AF65-F5344CB8AC3E}">
        <p14:creationId xmlns:p14="http://schemas.microsoft.com/office/powerpoint/2010/main" val="4095328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10-26 at 6.50.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126"/>
            <a:ext cx="7087564" cy="6533628"/>
          </a:xfrm>
          <a:prstGeom prst="rect">
            <a:avLst/>
          </a:prstGeom>
        </p:spPr>
      </p:pic>
      <p:sp>
        <p:nvSpPr>
          <p:cNvPr id="13" name="Title 1"/>
          <p:cNvSpPr>
            <a:spLocks noGrp="1"/>
          </p:cNvSpPr>
          <p:nvPr>
            <p:ph type="title"/>
          </p:nvPr>
        </p:nvSpPr>
        <p:spPr>
          <a:xfrm>
            <a:off x="6244080" y="1445000"/>
            <a:ext cx="3014284" cy="1750166"/>
          </a:xfrm>
        </p:spPr>
        <p:txBody>
          <a:bodyPr>
            <a:normAutofit fontScale="90000"/>
          </a:bodyPr>
          <a:lstStyle/>
          <a:p>
            <a:r>
              <a:rPr lang="en-US" dirty="0" smtClean="0"/>
              <a:t>What mastery looks </a:t>
            </a:r>
            <a:r>
              <a:rPr lang="en-US" dirty="0" smtClean="0"/>
              <a:t>like</a:t>
            </a:r>
            <a:br>
              <a:rPr lang="en-US" dirty="0" smtClean="0"/>
            </a:br>
            <a:r>
              <a:rPr lang="en-US" dirty="0" smtClean="0"/>
              <a:t>POE JUNK</a:t>
            </a:r>
            <a:br>
              <a:rPr lang="en-US" dirty="0" smtClean="0"/>
            </a:br>
            <a:r>
              <a:rPr lang="en-US" dirty="0" smtClean="0"/>
              <a:t>METACOG</a:t>
            </a:r>
            <a:endParaRPr lang="en-US" dirty="0"/>
          </a:p>
        </p:txBody>
      </p:sp>
    </p:spTree>
    <p:extLst>
      <p:ext uri="{BB962C8B-B14F-4D97-AF65-F5344CB8AC3E}">
        <p14:creationId xmlns:p14="http://schemas.microsoft.com/office/powerpoint/2010/main" val="15787848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420800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Igneous Rock</a:t>
            </a:r>
            <a:endParaRPr lang="en-US" dirty="0"/>
          </a:p>
        </p:txBody>
      </p:sp>
      <p:sp>
        <p:nvSpPr>
          <p:cNvPr id="4" name="Text Box 4"/>
          <p:cNvSpPr txBox="1">
            <a:spLocks noGrp="1" noChangeArrowheads="1"/>
          </p:cNvSpPr>
          <p:nvPr>
            <p:ph sz="quarter" idx="1"/>
          </p:nvPr>
        </p:nvSpPr>
        <p:spPr bwMode="auto">
          <a:xfrm>
            <a:off x="-18956" y="1538587"/>
            <a:ext cx="5032758" cy="581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tabLst>
                <a:tab pos="228600" algn="l"/>
                <a:tab pos="1943100" algn="l"/>
              </a:tabLst>
              <a:defRPr>
                <a:solidFill>
                  <a:schemeClr val="tx1"/>
                </a:solidFill>
                <a:latin typeface="Arial" charset="0"/>
                <a:ea typeface="ＭＳ Ｐゴシック" charset="0"/>
              </a:defRPr>
            </a:lvl1pPr>
            <a:lvl2pPr marL="800100" indent="-342900">
              <a:tabLst>
                <a:tab pos="228600" algn="l"/>
                <a:tab pos="1943100" algn="l"/>
              </a:tabLst>
              <a:defRPr>
                <a:solidFill>
                  <a:schemeClr val="tx1"/>
                </a:solidFill>
                <a:latin typeface="Arial" charset="0"/>
                <a:ea typeface="ＭＳ Ｐゴシック" charset="0"/>
              </a:defRPr>
            </a:lvl2pPr>
            <a:lvl3pPr marL="1257300" indent="-342900">
              <a:tabLst>
                <a:tab pos="228600" algn="l"/>
                <a:tab pos="1943100" algn="l"/>
              </a:tabLst>
              <a:defRPr>
                <a:solidFill>
                  <a:schemeClr val="tx1"/>
                </a:solidFill>
                <a:latin typeface="Arial" charset="0"/>
                <a:ea typeface="ＭＳ Ｐゴシック" charset="0"/>
              </a:defRPr>
            </a:lvl3pPr>
            <a:lvl4pPr marL="1714500" indent="-342900">
              <a:tabLst>
                <a:tab pos="228600" algn="l"/>
                <a:tab pos="1943100" algn="l"/>
              </a:tabLst>
              <a:defRPr>
                <a:solidFill>
                  <a:schemeClr val="tx1"/>
                </a:solidFill>
                <a:latin typeface="Arial" charset="0"/>
                <a:ea typeface="ＭＳ Ｐゴシック" charset="0"/>
              </a:defRPr>
            </a:lvl4pPr>
            <a:lvl5pPr marL="2171700" indent="-342900">
              <a:tabLst>
                <a:tab pos="228600" algn="l"/>
                <a:tab pos="1943100" algn="l"/>
              </a:tabLst>
              <a:defRPr>
                <a:solidFill>
                  <a:schemeClr val="tx1"/>
                </a:solidFill>
                <a:latin typeface="Arial" charset="0"/>
                <a:ea typeface="ＭＳ Ｐゴシック" charset="0"/>
              </a:defRPr>
            </a:lvl5pPr>
            <a:lvl6pPr marL="2628900" indent="-342900" fontAlgn="base">
              <a:spcBef>
                <a:spcPct val="0"/>
              </a:spcBef>
              <a:spcAft>
                <a:spcPct val="0"/>
              </a:spcAft>
              <a:tabLst>
                <a:tab pos="228600" algn="l"/>
                <a:tab pos="1943100" algn="l"/>
              </a:tabLst>
              <a:defRPr>
                <a:solidFill>
                  <a:schemeClr val="tx1"/>
                </a:solidFill>
                <a:latin typeface="Arial" charset="0"/>
                <a:ea typeface="ＭＳ Ｐゴシック" charset="0"/>
              </a:defRPr>
            </a:lvl6pPr>
            <a:lvl7pPr marL="3086100" indent="-342900" fontAlgn="base">
              <a:spcBef>
                <a:spcPct val="0"/>
              </a:spcBef>
              <a:spcAft>
                <a:spcPct val="0"/>
              </a:spcAft>
              <a:tabLst>
                <a:tab pos="228600" algn="l"/>
                <a:tab pos="1943100" algn="l"/>
              </a:tabLst>
              <a:defRPr>
                <a:solidFill>
                  <a:schemeClr val="tx1"/>
                </a:solidFill>
                <a:latin typeface="Arial" charset="0"/>
                <a:ea typeface="ＭＳ Ｐゴシック" charset="0"/>
              </a:defRPr>
            </a:lvl7pPr>
            <a:lvl8pPr marL="3543300" indent="-342900" fontAlgn="base">
              <a:spcBef>
                <a:spcPct val="0"/>
              </a:spcBef>
              <a:spcAft>
                <a:spcPct val="0"/>
              </a:spcAft>
              <a:tabLst>
                <a:tab pos="228600" algn="l"/>
                <a:tab pos="1943100" algn="l"/>
              </a:tabLst>
              <a:defRPr>
                <a:solidFill>
                  <a:schemeClr val="tx1"/>
                </a:solidFill>
                <a:latin typeface="Arial" charset="0"/>
                <a:ea typeface="ＭＳ Ｐゴシック" charset="0"/>
              </a:defRPr>
            </a:lvl8pPr>
            <a:lvl9pPr marL="4000500" indent="-342900" fontAlgn="base">
              <a:spcBef>
                <a:spcPct val="0"/>
              </a:spcBef>
              <a:spcAft>
                <a:spcPct val="0"/>
              </a:spcAft>
              <a:tabLst>
                <a:tab pos="228600" algn="l"/>
                <a:tab pos="1943100" algn="l"/>
              </a:tabLst>
              <a:defRPr>
                <a:solidFill>
                  <a:schemeClr val="tx1"/>
                </a:solidFill>
                <a:latin typeface="Arial" charset="0"/>
                <a:ea typeface="ＭＳ Ｐゴシック" charset="0"/>
              </a:defRPr>
            </a:lvl9pPr>
          </a:lstStyle>
          <a:p>
            <a:pPr>
              <a:lnSpc>
                <a:spcPct val="90000"/>
              </a:lnSpc>
              <a:spcBef>
                <a:spcPct val="20000"/>
              </a:spcBef>
              <a:spcAft>
                <a:spcPct val="20000"/>
              </a:spcAft>
              <a:buClr>
                <a:schemeClr val="tx1"/>
              </a:buClr>
              <a:buFontTx/>
              <a:buChar char="•"/>
            </a:pPr>
            <a:r>
              <a:rPr lang="en-US" sz="1400" b="1" dirty="0">
                <a:solidFill>
                  <a:srgbClr val="FF3399"/>
                </a:solidFill>
                <a:latin typeface="Times New Roman" charset="0"/>
                <a:hlinkClick r:id="rId2"/>
              </a:rPr>
              <a:t>http://www.brainpop.com/science/earthsystem/typesofrocks</a:t>
            </a:r>
            <a:r>
              <a:rPr lang="en-US" sz="1400" b="1" dirty="0" smtClean="0">
                <a:solidFill>
                  <a:srgbClr val="FF3399"/>
                </a:solidFill>
                <a:latin typeface="Times New Roman" charset="0"/>
                <a:hlinkClick r:id="rId2"/>
              </a:rPr>
              <a:t>/</a:t>
            </a:r>
            <a:r>
              <a:rPr lang="en-US" sz="1400" b="1" dirty="0" smtClean="0">
                <a:solidFill>
                  <a:srgbClr val="FF3399"/>
                </a:solidFill>
                <a:latin typeface="Times New Roman" charset="0"/>
              </a:rPr>
              <a:t>  </a:t>
            </a:r>
          </a:p>
          <a:p>
            <a:pPr>
              <a:lnSpc>
                <a:spcPct val="90000"/>
              </a:lnSpc>
              <a:spcBef>
                <a:spcPct val="20000"/>
              </a:spcBef>
              <a:spcAft>
                <a:spcPct val="20000"/>
              </a:spcAft>
              <a:buClr>
                <a:schemeClr val="tx1"/>
              </a:buClr>
              <a:buFontTx/>
              <a:buChar char="•"/>
            </a:pPr>
            <a:r>
              <a:rPr lang="en-US" sz="2400" b="1" dirty="0" smtClean="0">
                <a:solidFill>
                  <a:srgbClr val="FF3399"/>
                </a:solidFill>
                <a:latin typeface="Times New Roman" charset="0"/>
              </a:rPr>
              <a:t>Igneous</a:t>
            </a:r>
            <a:r>
              <a:rPr lang="en-US" sz="2400" dirty="0" smtClean="0">
                <a:latin typeface="Times New Roman" charset="0"/>
              </a:rPr>
              <a:t> </a:t>
            </a:r>
            <a:r>
              <a:rPr lang="en-US" sz="2400" b="1" dirty="0">
                <a:solidFill>
                  <a:srgbClr val="FF3399"/>
                </a:solidFill>
                <a:latin typeface="Times New Roman" charset="0"/>
              </a:rPr>
              <a:t>rocks</a:t>
            </a:r>
            <a:r>
              <a:rPr lang="en-US" sz="2400" dirty="0">
                <a:latin typeface="Times New Roman" charset="0"/>
              </a:rPr>
              <a:t> form when melted </a:t>
            </a:r>
            <a:r>
              <a:rPr lang="en-US" sz="2400" dirty="0" smtClean="0">
                <a:latin typeface="Times New Roman" charset="0"/>
              </a:rPr>
              <a:t>rock material </a:t>
            </a:r>
            <a:r>
              <a:rPr lang="en-US" sz="2400" dirty="0">
                <a:latin typeface="Times New Roman" charset="0"/>
              </a:rPr>
              <a:t>from inside Earth cools. </a:t>
            </a:r>
            <a:endParaRPr lang="en-US" sz="2400" dirty="0" smtClean="0">
              <a:latin typeface="Times New Roman" charset="0"/>
            </a:endParaRPr>
          </a:p>
          <a:p>
            <a:pPr marL="0" indent="0">
              <a:lnSpc>
                <a:spcPct val="90000"/>
              </a:lnSpc>
              <a:spcBef>
                <a:spcPct val="20000"/>
              </a:spcBef>
              <a:spcAft>
                <a:spcPct val="20000"/>
              </a:spcAft>
              <a:buClr>
                <a:schemeClr val="tx1"/>
              </a:buClr>
              <a:buNone/>
            </a:pPr>
            <a:r>
              <a:rPr lang="en-US" sz="2800" dirty="0" smtClean="0">
                <a:solidFill>
                  <a:srgbClr val="3366FF"/>
                </a:solidFill>
                <a:latin typeface="Times New Roman" charset="0"/>
              </a:rPr>
              <a:t>Two Types of Igneous Rocks</a:t>
            </a:r>
          </a:p>
          <a:p>
            <a:pPr>
              <a:lnSpc>
                <a:spcPct val="90000"/>
              </a:lnSpc>
              <a:spcBef>
                <a:spcPct val="20000"/>
              </a:spcBef>
              <a:spcAft>
                <a:spcPct val="20000"/>
              </a:spcAft>
              <a:buClr>
                <a:schemeClr val="tx1"/>
              </a:buClr>
            </a:pPr>
            <a:r>
              <a:rPr lang="en-US" sz="2400" dirty="0" smtClean="0">
                <a:latin typeface="Times New Roman" charset="0"/>
              </a:rPr>
              <a:t>When </a:t>
            </a:r>
            <a:r>
              <a:rPr lang="en-US" sz="2400" dirty="0">
                <a:latin typeface="Times New Roman" charset="0"/>
              </a:rPr>
              <a:t>melted </a:t>
            </a:r>
            <a:r>
              <a:rPr lang="en-US" sz="2400" dirty="0" smtClean="0">
                <a:latin typeface="Times New Roman" charset="0"/>
              </a:rPr>
              <a:t>rock material </a:t>
            </a:r>
            <a:r>
              <a:rPr lang="en-US" sz="2400" dirty="0">
                <a:latin typeface="Times New Roman" charset="0"/>
              </a:rPr>
              <a:t>cools on Earth</a:t>
            </a:r>
            <a:r>
              <a:rPr lang="ja-JP" altLang="en-US" sz="2400" dirty="0">
                <a:latin typeface="Arial"/>
              </a:rPr>
              <a:t>’</a:t>
            </a:r>
            <a:r>
              <a:rPr lang="en-US" sz="2400" dirty="0">
                <a:latin typeface="Times New Roman" charset="0"/>
              </a:rPr>
              <a:t>s </a:t>
            </a:r>
            <a:r>
              <a:rPr lang="en-US" sz="2400" dirty="0" smtClean="0">
                <a:latin typeface="Times New Roman" charset="0"/>
              </a:rPr>
              <a:t>surface (lava), </a:t>
            </a:r>
            <a:r>
              <a:rPr lang="en-US" sz="2400" dirty="0">
                <a:latin typeface="Times New Roman" charset="0"/>
              </a:rPr>
              <a:t>it makes an </a:t>
            </a:r>
            <a:r>
              <a:rPr lang="en-US" sz="2400" b="1" dirty="0">
                <a:solidFill>
                  <a:srgbClr val="FF3399"/>
                </a:solidFill>
                <a:latin typeface="Times New Roman" charset="0"/>
              </a:rPr>
              <a:t>extrusive</a:t>
            </a:r>
            <a:r>
              <a:rPr lang="en-US" sz="2400" b="1" dirty="0">
                <a:latin typeface="Times New Roman" charset="0"/>
              </a:rPr>
              <a:t> </a:t>
            </a:r>
            <a:r>
              <a:rPr lang="en-US" sz="2400" dirty="0" smtClean="0">
                <a:latin typeface="Times New Roman" charset="0"/>
              </a:rPr>
              <a:t>igneous </a:t>
            </a:r>
            <a:r>
              <a:rPr lang="en-US" sz="2400" dirty="0">
                <a:latin typeface="Times New Roman" charset="0"/>
              </a:rPr>
              <a:t>rock. </a:t>
            </a:r>
            <a:endParaRPr lang="en-US" sz="2400" dirty="0" smtClean="0">
              <a:latin typeface="Times New Roman" charset="0"/>
            </a:endParaRPr>
          </a:p>
          <a:p>
            <a:pPr>
              <a:lnSpc>
                <a:spcPct val="90000"/>
              </a:lnSpc>
              <a:spcBef>
                <a:spcPct val="20000"/>
              </a:spcBef>
              <a:spcAft>
                <a:spcPct val="20000"/>
              </a:spcAft>
              <a:buClr>
                <a:schemeClr val="tx1"/>
              </a:buClr>
              <a:buFontTx/>
              <a:buChar char="•"/>
            </a:pPr>
            <a:r>
              <a:rPr lang="en-US" sz="1600" dirty="0">
                <a:latin typeface="Times New Roman" charset="0"/>
                <a:hlinkClick r:id="rId3"/>
              </a:rPr>
              <a:t>https://www.youtube.com/watch?v=</a:t>
            </a:r>
            <a:r>
              <a:rPr lang="en-US" sz="1600" dirty="0" smtClean="0">
                <a:latin typeface="Times New Roman" charset="0"/>
                <a:hlinkClick r:id="rId3"/>
              </a:rPr>
              <a:t>rTnCsYh6wPg</a:t>
            </a:r>
            <a:endParaRPr lang="en-US" sz="1600" dirty="0">
              <a:latin typeface="Times New Roman" charset="0"/>
            </a:endParaRPr>
          </a:p>
          <a:p>
            <a:pPr>
              <a:lnSpc>
                <a:spcPct val="90000"/>
              </a:lnSpc>
              <a:spcBef>
                <a:spcPct val="20000"/>
              </a:spcBef>
              <a:spcAft>
                <a:spcPct val="20000"/>
              </a:spcAft>
              <a:buClr>
                <a:schemeClr val="tx1"/>
              </a:buClr>
            </a:pPr>
            <a:r>
              <a:rPr lang="en-US" sz="2400" dirty="0" smtClean="0">
                <a:latin typeface="Times New Roman" charset="0"/>
              </a:rPr>
              <a:t>When </a:t>
            </a:r>
            <a:r>
              <a:rPr lang="en-US" sz="2400" dirty="0">
                <a:latin typeface="Times New Roman" charset="0"/>
              </a:rPr>
              <a:t>the melt cools below Earth</a:t>
            </a:r>
            <a:r>
              <a:rPr lang="ja-JP" altLang="en-US" sz="2400" dirty="0">
                <a:latin typeface="Arial"/>
              </a:rPr>
              <a:t>’</a:t>
            </a:r>
            <a:r>
              <a:rPr lang="en-US" sz="2400" dirty="0">
                <a:latin typeface="Times New Roman" charset="0"/>
              </a:rPr>
              <a:t>s </a:t>
            </a:r>
            <a:r>
              <a:rPr lang="en-US" sz="2400" dirty="0" smtClean="0">
                <a:latin typeface="Times New Roman" charset="0"/>
              </a:rPr>
              <a:t>surface (magma) , </a:t>
            </a:r>
            <a:r>
              <a:rPr lang="en-US" sz="2400" b="1" dirty="0">
                <a:solidFill>
                  <a:srgbClr val="FF3399"/>
                </a:solidFill>
                <a:latin typeface="Times New Roman" charset="0"/>
              </a:rPr>
              <a:t>intrusive</a:t>
            </a:r>
            <a:r>
              <a:rPr lang="en-US" sz="2400" dirty="0">
                <a:latin typeface="Times New Roman" charset="0"/>
              </a:rPr>
              <a:t> </a:t>
            </a:r>
            <a:r>
              <a:rPr lang="en-US" sz="2400" dirty="0" smtClean="0">
                <a:latin typeface="Times New Roman" charset="0"/>
              </a:rPr>
              <a:t>igneous </a:t>
            </a:r>
            <a:r>
              <a:rPr lang="en-US" sz="2400" dirty="0">
                <a:latin typeface="Times New Roman" charset="0"/>
              </a:rPr>
              <a:t>rock forms. </a:t>
            </a:r>
            <a:endParaRPr lang="en-US" sz="2400" dirty="0" smtClean="0">
              <a:latin typeface="Times New Roman" charset="0"/>
            </a:endParaRPr>
          </a:p>
          <a:p>
            <a:pPr>
              <a:lnSpc>
                <a:spcPct val="90000"/>
              </a:lnSpc>
              <a:spcBef>
                <a:spcPct val="20000"/>
              </a:spcBef>
              <a:spcAft>
                <a:spcPct val="20000"/>
              </a:spcAft>
              <a:buClr>
                <a:schemeClr val="tx1"/>
              </a:buClr>
              <a:buFontTx/>
              <a:buChar char="•"/>
            </a:pPr>
            <a:endParaRPr lang="en-US" sz="2400" dirty="0">
              <a:latin typeface="Times New Roman" charset="0"/>
            </a:endParaRPr>
          </a:p>
          <a:p>
            <a:pPr>
              <a:lnSpc>
                <a:spcPct val="90000"/>
              </a:lnSpc>
              <a:spcBef>
                <a:spcPct val="20000"/>
              </a:spcBef>
              <a:spcAft>
                <a:spcPct val="20000"/>
              </a:spcAft>
              <a:buClr>
                <a:schemeClr val="tx1"/>
              </a:buClr>
              <a:buFontTx/>
              <a:buChar char="•"/>
            </a:pPr>
            <a:endParaRPr lang="en-US" dirty="0">
              <a:latin typeface="Times New Roman" charset="0"/>
            </a:endParaRPr>
          </a:p>
        </p:txBody>
      </p:sp>
      <p:pic>
        <p:nvPicPr>
          <p:cNvPr id="7" name="Picture 6"/>
          <p:cNvPicPr>
            <a:picLocks noChangeAspect="1"/>
          </p:cNvPicPr>
          <p:nvPr/>
        </p:nvPicPr>
        <p:blipFill>
          <a:blip r:embed="rId4"/>
          <a:stretch>
            <a:fillRect/>
          </a:stretch>
        </p:blipFill>
        <p:spPr>
          <a:xfrm>
            <a:off x="5013802" y="2371542"/>
            <a:ext cx="4130198" cy="3830053"/>
          </a:xfrm>
          <a:prstGeom prst="rect">
            <a:avLst/>
          </a:prstGeom>
        </p:spPr>
      </p:pic>
    </p:spTree>
    <p:extLst>
      <p:ext uri="{BB962C8B-B14F-4D97-AF65-F5344CB8AC3E}">
        <p14:creationId xmlns:p14="http://schemas.microsoft.com/office/powerpoint/2010/main" val="3342118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5289" y="107576"/>
            <a:ext cx="6759113" cy="1048852"/>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Igneous Rock classification</a:t>
            </a:r>
            <a:endParaRPr lang="en-US" dirty="0"/>
          </a:p>
        </p:txBody>
      </p:sp>
      <p:sp>
        <p:nvSpPr>
          <p:cNvPr id="5" name="Rectangle 2"/>
          <p:cNvSpPr>
            <a:spLocks noGrp="1" noChangeArrowheads="1"/>
          </p:cNvSpPr>
          <p:nvPr>
            <p:ph sz="quarter" idx="1"/>
          </p:nvPr>
        </p:nvSpPr>
        <p:spPr>
          <a:xfrm>
            <a:off x="230885" y="1600200"/>
            <a:ext cx="8697488" cy="5257800"/>
          </a:xfrm>
        </p:spPr>
        <p:txBody>
          <a:bodyPr/>
          <a:lstStyle/>
          <a:p>
            <a:r>
              <a:rPr lang="en-US" dirty="0" smtClean="0"/>
              <a:t>Igneous </a:t>
            </a:r>
            <a:r>
              <a:rPr lang="en-US" dirty="0"/>
              <a:t>rocks are classified two different ways</a:t>
            </a:r>
            <a:r>
              <a:rPr lang="en-US" dirty="0" smtClean="0"/>
              <a:t>:</a:t>
            </a:r>
          </a:p>
          <a:p>
            <a:pPr marL="0" indent="0">
              <a:buNone/>
            </a:pPr>
            <a:endParaRPr lang="en-US" dirty="0"/>
          </a:p>
          <a:p>
            <a:pPr lvl="1"/>
            <a:r>
              <a:rPr lang="en-US" dirty="0"/>
              <a:t>What they are made from (chemical composition)</a:t>
            </a:r>
          </a:p>
          <a:p>
            <a:pPr lvl="1"/>
            <a:r>
              <a:rPr lang="en-US" dirty="0" smtClean="0"/>
              <a:t>Where </a:t>
            </a:r>
            <a:r>
              <a:rPr lang="en-US" dirty="0"/>
              <a:t>they were formed</a:t>
            </a:r>
          </a:p>
          <a:p>
            <a:pPr lvl="1"/>
            <a:endParaRPr lang="en-US" dirty="0"/>
          </a:p>
          <a:p>
            <a:endParaRPr lang="en-US" dirty="0"/>
          </a:p>
        </p:txBody>
      </p:sp>
    </p:spTree>
    <p:extLst>
      <p:ext uri="{BB962C8B-B14F-4D97-AF65-F5344CB8AC3E}">
        <p14:creationId xmlns:p14="http://schemas.microsoft.com/office/powerpoint/2010/main" val="29377474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5">
                                            <p:txEl>
                                              <p:pRg st="2" end="2"/>
                                            </p:tx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sz="quarter" idx="1"/>
          </p:nvPr>
        </p:nvSpPr>
        <p:spPr>
          <a:xfrm>
            <a:off x="303300" y="1600200"/>
            <a:ext cx="4947570" cy="5452118"/>
          </a:xfrm>
          <a:prstGeom prst="rect">
            <a:avLst/>
          </a:prstGeom>
        </p:spPr>
        <p:txBody>
          <a:bodyPr vert="horz">
            <a:normAutofit fontScale="3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6200" dirty="0" smtClean="0">
                <a:latin typeface="News Gothic MT"/>
                <a:cs typeface="News Gothic MT"/>
              </a:rPr>
              <a:t>The chemicals in the melted rock material determine the color the the rock.</a:t>
            </a:r>
          </a:p>
          <a:p>
            <a:r>
              <a:rPr lang="en-US" sz="6200" b="1" dirty="0" smtClean="0">
                <a:latin typeface="News Gothic MT"/>
                <a:cs typeface="News Gothic MT"/>
              </a:rPr>
              <a:t>High percentage of </a:t>
            </a:r>
            <a:r>
              <a:rPr lang="en-US" sz="6200" b="1" u="sng" dirty="0" smtClean="0">
                <a:latin typeface="News Gothic MT"/>
                <a:cs typeface="News Gothic MT"/>
              </a:rPr>
              <a:t>silica</a:t>
            </a:r>
            <a:r>
              <a:rPr lang="en-US" sz="6200" b="1" dirty="0" smtClean="0">
                <a:latin typeface="News Gothic MT"/>
                <a:cs typeface="News Gothic MT"/>
              </a:rPr>
              <a:t>, and little iron, magnesium, or calcium gives the rock its light color.</a:t>
            </a:r>
          </a:p>
          <a:p>
            <a:pPr marL="0" indent="0">
              <a:buNone/>
            </a:pPr>
            <a:r>
              <a:rPr lang="en-US" sz="6200" b="1" dirty="0" smtClean="0">
                <a:solidFill>
                  <a:srgbClr val="CCFFCC"/>
                </a:solidFill>
                <a:latin typeface="News Gothic MT"/>
                <a:cs typeface="News Gothic MT"/>
              </a:rPr>
              <a:t>	Light colored </a:t>
            </a:r>
            <a:r>
              <a:rPr lang="en-US" sz="6200" dirty="0" smtClean="0">
                <a:latin typeface="News Gothic MT"/>
                <a:cs typeface="News Gothic MT"/>
              </a:rPr>
              <a:t>rocks are called 	granitic rocks. </a:t>
            </a:r>
          </a:p>
          <a:p>
            <a:pPr marL="0" indent="0">
              <a:buNone/>
            </a:pPr>
            <a:r>
              <a:rPr lang="en-US" sz="6200" dirty="0">
                <a:latin typeface="News Gothic MT"/>
                <a:cs typeface="News Gothic MT"/>
              </a:rPr>
              <a:t>	</a:t>
            </a:r>
            <a:r>
              <a:rPr lang="en-US" sz="6200" dirty="0" smtClean="0">
                <a:latin typeface="News Gothic MT"/>
                <a:cs typeface="News Gothic MT"/>
              </a:rPr>
              <a:t> (intrusive igneous rock)</a:t>
            </a:r>
          </a:p>
          <a:p>
            <a:endParaRPr lang="en-US" sz="6200" dirty="0" smtClean="0">
              <a:latin typeface="News Gothic MT"/>
              <a:cs typeface="News Gothic MT"/>
            </a:endParaRPr>
          </a:p>
          <a:p>
            <a:r>
              <a:rPr lang="en-US" sz="6200" b="1" dirty="0">
                <a:latin typeface="News Gothic MT"/>
                <a:cs typeface="News Gothic MT"/>
              </a:rPr>
              <a:t>L</a:t>
            </a:r>
            <a:r>
              <a:rPr lang="en-US" sz="6200" b="1" dirty="0" smtClean="0">
                <a:latin typeface="News Gothic MT"/>
                <a:cs typeface="News Gothic MT"/>
              </a:rPr>
              <a:t>ess </a:t>
            </a:r>
            <a:r>
              <a:rPr lang="en-US" sz="6200" b="1" dirty="0">
                <a:latin typeface="News Gothic MT"/>
                <a:cs typeface="News Gothic MT"/>
              </a:rPr>
              <a:t>silica, but more iron, magnesium or calcium gives the rock a dark color.</a:t>
            </a:r>
          </a:p>
          <a:p>
            <a:endParaRPr lang="en-US" sz="6200" dirty="0" smtClean="0">
              <a:latin typeface="News Gothic MT"/>
              <a:cs typeface="News Gothic MT"/>
            </a:endParaRPr>
          </a:p>
          <a:p>
            <a:r>
              <a:rPr lang="en-US" sz="6200" b="1" dirty="0" smtClean="0">
                <a:solidFill>
                  <a:schemeClr val="bg2">
                    <a:lumMod val="10000"/>
                  </a:schemeClr>
                </a:solidFill>
                <a:latin typeface="News Gothic MT"/>
                <a:cs typeface="News Gothic MT"/>
              </a:rPr>
              <a:t>Dark colored </a:t>
            </a:r>
            <a:r>
              <a:rPr lang="en-US" sz="6200" dirty="0" smtClean="0">
                <a:latin typeface="News Gothic MT"/>
                <a:cs typeface="News Gothic MT"/>
              </a:rPr>
              <a:t>rocks are called basaltic rocks. </a:t>
            </a:r>
          </a:p>
          <a:p>
            <a:pPr marL="0" indent="0">
              <a:buNone/>
            </a:pPr>
            <a:r>
              <a:rPr lang="en-US" sz="6200" dirty="0" smtClean="0">
                <a:latin typeface="News Gothic MT"/>
                <a:cs typeface="News Gothic MT"/>
              </a:rPr>
              <a:t>    (extrusive igneous rock)</a:t>
            </a:r>
          </a:p>
          <a:p>
            <a:endParaRPr lang="en-US" sz="2000" dirty="0" smtClean="0"/>
          </a:p>
          <a:p>
            <a:endParaRPr lang="en-US" sz="2000" dirty="0" smtClean="0"/>
          </a:p>
          <a:p>
            <a:endParaRPr lang="en-US" sz="2000" dirty="0" smtClean="0"/>
          </a:p>
        </p:txBody>
      </p:sp>
      <p:sp>
        <p:nvSpPr>
          <p:cNvPr id="5" name="Title 1"/>
          <p:cNvSpPr>
            <a:spLocks noGrp="1"/>
          </p:cNvSpPr>
          <p:nvPr>
            <p:ph type="title"/>
          </p:nvPr>
        </p:nvSpPr>
        <p:spPr/>
        <p:txBody>
          <a:bodyPr>
            <a:normAutofit/>
          </a:bodyPr>
          <a:lstStyle/>
          <a:p>
            <a:r>
              <a:rPr lang="en-US" dirty="0" smtClean="0"/>
              <a:t>Chemical Composition</a:t>
            </a:r>
            <a:endParaRPr lang="en-US" dirty="0"/>
          </a:p>
        </p:txBody>
      </p:sp>
      <p:pic>
        <p:nvPicPr>
          <p:cNvPr id="6"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388" y="2003108"/>
            <a:ext cx="2547240" cy="203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446" y="5029200"/>
            <a:ext cx="2514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024" y="4372671"/>
            <a:ext cx="2138422"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187096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6" name="Text Box 5"/>
          <p:cNvSpPr txBox="1">
            <a:spLocks noChangeArrowheads="1"/>
          </p:cNvSpPr>
          <p:nvPr/>
        </p:nvSpPr>
        <p:spPr bwMode="auto">
          <a:xfrm>
            <a:off x="815474" y="2199620"/>
            <a:ext cx="7237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800" dirty="0"/>
              <a:t>What determines the color of igneous rock?</a:t>
            </a:r>
          </a:p>
        </p:txBody>
      </p:sp>
      <p:sp>
        <p:nvSpPr>
          <p:cNvPr id="8" name="Text Box 8"/>
          <p:cNvSpPr txBox="1">
            <a:spLocks noChangeArrowheads="1"/>
          </p:cNvSpPr>
          <p:nvPr/>
        </p:nvSpPr>
        <p:spPr bwMode="auto">
          <a:xfrm>
            <a:off x="593725" y="3286543"/>
            <a:ext cx="7940675" cy="1066800"/>
          </a:xfrm>
          <a:prstGeom prst="rect">
            <a:avLst/>
          </a:prstGeom>
          <a:solidFill>
            <a:schemeClr val="tx1"/>
          </a:solidFill>
          <a:ln>
            <a:noFill/>
          </a:ln>
          <a:effectLst/>
        </p:spPr>
        <p:txBody>
          <a:bodyPr>
            <a:spAutoFit/>
          </a:bodyPr>
          <a:lstStyle/>
          <a:p>
            <a:r>
              <a:rPr lang="en-US" dirty="0"/>
              <a:t>The chemicals in the melted rock determine the color of igneous rock.</a:t>
            </a:r>
          </a:p>
        </p:txBody>
      </p:sp>
    </p:spTree>
    <p:extLst>
      <p:ext uri="{BB962C8B-B14F-4D97-AF65-F5344CB8AC3E}">
        <p14:creationId xmlns:p14="http://schemas.microsoft.com/office/powerpoint/2010/main" val="31593449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ou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8"/>
                                        </p:tgtEl>
                                        <p:attrNameLst>
                                          <p:attrName>fillcolor</p:attrName>
                                        </p:attrNameLst>
                                      </p:cBhvr>
                                      <p:to>
                                        <a:schemeClr val="accent2"/>
                                      </p:to>
                                    </p:animClr>
                                    <p:set>
                                      <p:cBhvr>
                                        <p:cTn id="16" dur="2000" fill="hold"/>
                                        <p:tgtEl>
                                          <p:spTgt spid="8"/>
                                        </p:tgtEl>
                                        <p:attrNameLst>
                                          <p:attrName>fill.type</p:attrName>
                                        </p:attrNameLst>
                                      </p:cBhvr>
                                      <p:to>
                                        <p:strVal val="solid"/>
                                      </p:to>
                                    </p:set>
                                    <p:set>
                                      <p:cBhvr>
                                        <p:cTn id="17"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Rocks from lava</a:t>
            </a:r>
            <a:endParaRPr lang="en-US" dirty="0"/>
          </a:p>
        </p:txBody>
      </p:sp>
      <p:sp>
        <p:nvSpPr>
          <p:cNvPr id="7" name="Rectangle 3"/>
          <p:cNvSpPr txBox="1">
            <a:spLocks noChangeArrowheads="1"/>
          </p:cNvSpPr>
          <p:nvPr/>
        </p:nvSpPr>
        <p:spPr>
          <a:xfrm>
            <a:off x="-31928" y="1478712"/>
            <a:ext cx="4410812" cy="5156533"/>
          </a:xfrm>
          <a:prstGeom prst="rect">
            <a:avLst/>
          </a:prstGeom>
        </p:spPr>
        <p:txBody>
          <a:bodyPr>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smtClean="0">
                <a:cs typeface="Arial" charset="0"/>
              </a:rPr>
              <a:t>Extrusive igneous rocks, or volcanic, form when magma makes its way </a:t>
            </a:r>
            <a:r>
              <a:rPr lang="en-US" sz="2000" b="1" dirty="0" smtClean="0">
                <a:cs typeface="Arial" charset="0"/>
              </a:rPr>
              <a:t>to </a:t>
            </a:r>
            <a:r>
              <a:rPr lang="en-US" sz="2000" b="1" dirty="0" smtClean="0">
                <a:solidFill>
                  <a:srgbClr val="FF0000"/>
                </a:solidFill>
                <a:cs typeface="Arial" charset="0"/>
              </a:rPr>
              <a:t>Earth's surface </a:t>
            </a:r>
            <a:r>
              <a:rPr lang="en-US" sz="2000" dirty="0" smtClean="0">
                <a:cs typeface="Arial" charset="0"/>
              </a:rPr>
              <a:t>called lava.</a:t>
            </a:r>
          </a:p>
          <a:p>
            <a:r>
              <a:rPr lang="en-US" sz="2000" dirty="0" smtClean="0">
                <a:cs typeface="Arial" charset="0"/>
              </a:rPr>
              <a:t>This type rock forms in two ways.</a:t>
            </a:r>
          </a:p>
          <a:p>
            <a:r>
              <a:rPr lang="en-US" sz="2000" dirty="0" smtClean="0">
                <a:solidFill>
                  <a:srgbClr val="3366FF"/>
                </a:solidFill>
                <a:cs typeface="Arial" charset="0"/>
              </a:rPr>
              <a:t>One way is volcanoes erupt and shoot out lava and ash.</a:t>
            </a:r>
          </a:p>
          <a:p>
            <a:endParaRPr lang="en-US" sz="2000" dirty="0" smtClean="0">
              <a:cs typeface="Arial" charset="0"/>
            </a:endParaRPr>
          </a:p>
          <a:p>
            <a:r>
              <a:rPr lang="en-US" sz="2000" dirty="0" smtClean="0">
                <a:cs typeface="Arial" charset="0"/>
              </a:rPr>
              <a:t>Another way is called </a:t>
            </a:r>
            <a:r>
              <a:rPr lang="en-US" sz="2000" b="1" dirty="0" smtClean="0">
                <a:cs typeface="Arial" charset="0"/>
              </a:rPr>
              <a:t>fissure</a:t>
            </a:r>
            <a:r>
              <a:rPr lang="en-US" sz="2000" dirty="0" smtClean="0">
                <a:cs typeface="Arial" charset="0"/>
              </a:rPr>
              <a:t>.  Large cracks in the Earth’s crust open up.</a:t>
            </a:r>
          </a:p>
          <a:p>
            <a:r>
              <a:rPr lang="en-US" sz="2000" dirty="0" smtClean="0">
                <a:cs typeface="Arial" charset="0"/>
              </a:rPr>
              <a:t>The lava oozes out onto the ground or water from a fissure or volcano called a </a:t>
            </a:r>
            <a:r>
              <a:rPr lang="en-US" sz="2000" b="1" dirty="0" smtClean="0">
                <a:cs typeface="Arial" charset="0"/>
              </a:rPr>
              <a:t>lava flow</a:t>
            </a:r>
            <a:r>
              <a:rPr lang="en-US" sz="2000" dirty="0" smtClean="0">
                <a:cs typeface="Arial" charset="0"/>
              </a:rPr>
              <a:t>.</a:t>
            </a:r>
          </a:p>
          <a:p>
            <a:r>
              <a:rPr lang="en-US" sz="2000" dirty="0"/>
              <a:t>The fastest cooling lava forms no grains at all.  This is how obsidian, a type of volcanic glass, forms. </a:t>
            </a:r>
          </a:p>
          <a:p>
            <a:endParaRPr lang="en-US" sz="2000" dirty="0" smtClean="0">
              <a:cs typeface="Arial" charset="0"/>
            </a:endParaRPr>
          </a:p>
        </p:txBody>
      </p:sp>
      <p:pic>
        <p:nvPicPr>
          <p:cNvPr id="14" name="Picture 10" descr="im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246557"/>
            <a:ext cx="4419600" cy="28505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im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01216"/>
            <a:ext cx="4419600" cy="265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398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ssolv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dissolv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ssolv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dissolve">
                                      <p:cBhvr>
                                        <p:cTn id="34" dur="5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dissolve">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dissolve">
                                      <p:cBhvr>
                                        <p:cTn id="5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extrusive rocks</a:t>
            </a:r>
            <a:endParaRPr lang="en-US" dirty="0"/>
          </a:p>
        </p:txBody>
      </p:sp>
      <p:sp>
        <p:nvSpPr>
          <p:cNvPr id="3" name="Content Placeholder 2"/>
          <p:cNvSpPr>
            <a:spLocks noGrp="1"/>
          </p:cNvSpPr>
          <p:nvPr>
            <p:ph sz="quarter" idx="1"/>
          </p:nvPr>
        </p:nvSpPr>
        <p:spPr>
          <a:xfrm>
            <a:off x="612648" y="1600200"/>
            <a:ext cx="4505528" cy="5257800"/>
          </a:xfrm>
        </p:spPr>
        <p:txBody>
          <a:bodyPr>
            <a:normAutofit/>
          </a:bodyPr>
          <a:lstStyle/>
          <a:p>
            <a:r>
              <a:rPr lang="en-US" dirty="0" smtClean="0"/>
              <a:t>Basalt- most crystals are no visible to unaided eyes.  They sometimes have holes because they cool quickly.</a:t>
            </a:r>
          </a:p>
          <a:p>
            <a:r>
              <a:rPr lang="en-US" dirty="0" smtClean="0"/>
              <a:t>Rhyolite -  similar to granite but formed from lava that cooled quickly. – few visible mineral crystals.</a:t>
            </a:r>
          </a:p>
          <a:p>
            <a:endParaRPr lang="en-US" dirty="0"/>
          </a:p>
          <a:p>
            <a:endParaRPr lang="en-US" dirty="0"/>
          </a:p>
        </p:txBody>
      </p:sp>
      <p:pic>
        <p:nvPicPr>
          <p:cNvPr id="6" name="Picture 5"/>
          <p:cNvPicPr>
            <a:picLocks noChangeAspect="1"/>
          </p:cNvPicPr>
          <p:nvPr/>
        </p:nvPicPr>
        <p:blipFill>
          <a:blip r:embed="rId2"/>
          <a:stretch>
            <a:fillRect/>
          </a:stretch>
        </p:blipFill>
        <p:spPr>
          <a:xfrm>
            <a:off x="5785263" y="4343400"/>
            <a:ext cx="2540000" cy="1828800"/>
          </a:xfrm>
          <a:prstGeom prst="rect">
            <a:avLst/>
          </a:prstGeom>
        </p:spPr>
      </p:pic>
      <p:pic>
        <p:nvPicPr>
          <p:cNvPr id="7" name="Picture 6"/>
          <p:cNvPicPr>
            <a:picLocks noChangeAspect="1"/>
          </p:cNvPicPr>
          <p:nvPr/>
        </p:nvPicPr>
        <p:blipFill>
          <a:blip r:embed="rId3"/>
          <a:stretch>
            <a:fillRect/>
          </a:stretch>
        </p:blipFill>
        <p:spPr>
          <a:xfrm>
            <a:off x="5409956" y="1749475"/>
            <a:ext cx="3556000" cy="2032000"/>
          </a:xfrm>
          <a:prstGeom prst="rect">
            <a:avLst/>
          </a:prstGeom>
        </p:spPr>
      </p:pic>
    </p:spTree>
    <p:extLst>
      <p:ext uri="{BB962C8B-B14F-4D97-AF65-F5344CB8AC3E}">
        <p14:creationId xmlns:p14="http://schemas.microsoft.com/office/powerpoint/2010/main" val="31854917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Rocks from Magma</a:t>
            </a:r>
            <a:endParaRPr lang="en-US" dirty="0"/>
          </a:p>
        </p:txBody>
      </p:sp>
      <p:sp>
        <p:nvSpPr>
          <p:cNvPr id="4" name="Rectangle 3"/>
          <p:cNvSpPr>
            <a:spLocks noGrp="1" noChangeArrowheads="1"/>
          </p:cNvSpPr>
          <p:nvPr>
            <p:ph sz="quarter" idx="1"/>
          </p:nvPr>
        </p:nvSpPr>
        <p:spPr>
          <a:xfrm>
            <a:off x="0" y="1600200"/>
            <a:ext cx="4826000" cy="4335379"/>
          </a:xfrm>
        </p:spPr>
        <p:txBody>
          <a:bodyPr>
            <a:normAutofit lnSpcReduction="10000"/>
          </a:bodyPr>
          <a:lstStyle/>
          <a:p>
            <a:pPr>
              <a:lnSpc>
                <a:spcPct val="90000"/>
              </a:lnSpc>
            </a:pPr>
            <a:r>
              <a:rPr lang="en-US" sz="2000" dirty="0" smtClean="0"/>
              <a:t>Intrusive igneous rocks –</a:t>
            </a:r>
          </a:p>
          <a:p>
            <a:pPr lvl="1">
              <a:lnSpc>
                <a:spcPct val="90000"/>
              </a:lnSpc>
            </a:pPr>
            <a:r>
              <a:rPr lang="en-US" sz="1700" dirty="0" smtClean="0"/>
              <a:t>form when a huge glob of magma from inside the Earth is forced upward toward the surface but never reaches it.</a:t>
            </a:r>
          </a:p>
          <a:p>
            <a:pPr lvl="1">
              <a:lnSpc>
                <a:spcPct val="90000"/>
              </a:lnSpc>
            </a:pPr>
            <a:r>
              <a:rPr lang="en-US" sz="2000" dirty="0" smtClean="0"/>
              <a:t>cooling takes million of years and cools so slow that it forms large crystals.</a:t>
            </a:r>
          </a:p>
          <a:p>
            <a:pPr lvl="1">
              <a:lnSpc>
                <a:spcPct val="90000"/>
              </a:lnSpc>
            </a:pPr>
            <a:r>
              <a:rPr lang="en-US" sz="2000" dirty="0" smtClean="0"/>
              <a:t>Most </a:t>
            </a:r>
            <a:r>
              <a:rPr lang="en-US" sz="2000" dirty="0"/>
              <a:t>intrusive rocks have large, well formed crystals. </a:t>
            </a:r>
            <a:r>
              <a:rPr lang="en-US" sz="2000" dirty="0">
                <a:cs typeface="Arial" charset="0"/>
              </a:rPr>
              <a:t>The </a:t>
            </a:r>
            <a:r>
              <a:rPr lang="en-US" sz="2000" dirty="0">
                <a:cs typeface="Arial" charset="0"/>
                <a:hlinkClick r:id="rId3"/>
              </a:rPr>
              <a:t>mineral</a:t>
            </a:r>
            <a:r>
              <a:rPr lang="en-US" sz="2000" dirty="0">
                <a:cs typeface="Arial" charset="0"/>
              </a:rPr>
              <a:t> crystals within them are large enough to see without a microscope. </a:t>
            </a:r>
          </a:p>
          <a:p>
            <a:pPr lvl="1">
              <a:lnSpc>
                <a:spcPct val="90000"/>
              </a:lnSpc>
            </a:pPr>
            <a:r>
              <a:rPr lang="en-US" sz="2000" dirty="0" smtClean="0"/>
              <a:t>Examples </a:t>
            </a:r>
            <a:r>
              <a:rPr lang="en-US" sz="2000" dirty="0"/>
              <a:t>of intrusive igneous rocks are granite, gabbro and </a:t>
            </a:r>
            <a:r>
              <a:rPr lang="en-US" sz="2000" dirty="0" smtClean="0"/>
              <a:t>diorite.</a:t>
            </a:r>
          </a:p>
          <a:p>
            <a:pPr lvl="1">
              <a:lnSpc>
                <a:spcPct val="90000"/>
              </a:lnSpc>
            </a:pPr>
            <a:endParaRPr lang="en-US" sz="2000" dirty="0"/>
          </a:p>
          <a:p>
            <a:pPr>
              <a:lnSpc>
                <a:spcPct val="90000"/>
              </a:lnSpc>
            </a:pPr>
            <a:r>
              <a:rPr lang="en-US" sz="2000" dirty="0" smtClean="0"/>
              <a:t>Using the diagram, </a:t>
            </a:r>
            <a:r>
              <a:rPr lang="en-US" sz="2000" dirty="0"/>
              <a:t>e</a:t>
            </a:r>
            <a:r>
              <a:rPr lang="en-US" sz="2000" dirty="0" smtClean="0"/>
              <a:t>xplain </a:t>
            </a:r>
            <a:r>
              <a:rPr lang="en-US" sz="2000" dirty="0"/>
              <a:t>why intrusive igneous rocks have large, visible crystals</a:t>
            </a:r>
            <a:r>
              <a:rPr lang="en-US" sz="2000" dirty="0" smtClean="0"/>
              <a:t>.</a:t>
            </a:r>
          </a:p>
          <a:p>
            <a:pPr>
              <a:lnSpc>
                <a:spcPct val="90000"/>
              </a:lnSpc>
            </a:pPr>
            <a:endParaRPr lang="en-US" sz="2000" dirty="0"/>
          </a:p>
          <a:p>
            <a:pPr>
              <a:lnSpc>
                <a:spcPct val="90000"/>
              </a:lnSpc>
            </a:pPr>
            <a:endParaRPr lang="en-US" sz="2000" dirty="0"/>
          </a:p>
        </p:txBody>
      </p:sp>
      <p:pic>
        <p:nvPicPr>
          <p:cNvPr id="6" name="Picture 5"/>
          <p:cNvPicPr>
            <a:picLocks noChangeAspect="1"/>
          </p:cNvPicPr>
          <p:nvPr/>
        </p:nvPicPr>
        <p:blipFill>
          <a:blip r:embed="rId4"/>
          <a:stretch>
            <a:fillRect/>
          </a:stretch>
        </p:blipFill>
        <p:spPr>
          <a:xfrm>
            <a:off x="5365356" y="1219200"/>
            <a:ext cx="3400692" cy="4461368"/>
          </a:xfrm>
          <a:prstGeom prst="rect">
            <a:avLst/>
          </a:prstGeom>
        </p:spPr>
      </p:pic>
      <p:sp>
        <p:nvSpPr>
          <p:cNvPr id="7" name="Text Box 6"/>
          <p:cNvSpPr txBox="1">
            <a:spLocks noChangeArrowheads="1"/>
          </p:cNvSpPr>
          <p:nvPr/>
        </p:nvSpPr>
        <p:spPr bwMode="auto">
          <a:xfrm>
            <a:off x="347579" y="5804724"/>
            <a:ext cx="8796421" cy="923330"/>
          </a:xfrm>
          <a:prstGeom prst="rect">
            <a:avLst/>
          </a:prstGeom>
          <a:solidFill>
            <a:schemeClr val="tx1"/>
          </a:solidFill>
          <a:ln>
            <a:noFill/>
          </a:ln>
          <a:effectLst/>
        </p:spPr>
        <p:txBody>
          <a:bodyPr wrap="square">
            <a:spAutoFit/>
          </a:bodyPr>
          <a:lstStyle/>
          <a:p>
            <a:r>
              <a:rPr lang="en-US" b="0" dirty="0" smtClean="0"/>
              <a:t>Intrusive </a:t>
            </a:r>
            <a:r>
              <a:rPr lang="en-US" b="0" dirty="0"/>
              <a:t>igneous rocks are formed by magma that is forced upward toward Earth</a:t>
            </a:r>
            <a:r>
              <a:rPr lang="ja-JP" altLang="en-US" b="0" dirty="0">
                <a:latin typeface="Arial"/>
              </a:rPr>
              <a:t>’</a:t>
            </a:r>
            <a:r>
              <a:rPr lang="en-US" b="0" dirty="0"/>
              <a:t>s surface, but never reaches it. The hot magma sits under the surface and cools very slowly. The cooling is so slow that the minerals in magma have time to form large crystals.</a:t>
            </a:r>
            <a:endParaRPr lang="en-US" dirty="0"/>
          </a:p>
        </p:txBody>
      </p:sp>
    </p:spTree>
    <p:extLst>
      <p:ext uri="{BB962C8B-B14F-4D97-AF65-F5344CB8AC3E}">
        <p14:creationId xmlns:p14="http://schemas.microsoft.com/office/powerpoint/2010/main" val="11441562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4">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4">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p:tgtEl>
                                          <p:spTgt spid="4">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p:tgtEl>
                                          <p:spTgt spid="4">
                                            <p:txEl>
                                              <p:pRg st="4" end="4"/>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7"/>
                                        </p:tgtEl>
                                        <p:attrNameLst>
                                          <p:attrName>fillcolor</p:attrName>
                                        </p:attrNameLst>
                                      </p:cBhvr>
                                      <p:to>
                                        <a:schemeClr val="accent2"/>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Intrusive rock</a:t>
            </a:r>
            <a:endParaRPr lang="en-US" dirty="0"/>
          </a:p>
        </p:txBody>
      </p:sp>
      <p:sp>
        <p:nvSpPr>
          <p:cNvPr id="3" name="Content Placeholder 2"/>
          <p:cNvSpPr>
            <a:spLocks noGrp="1"/>
          </p:cNvSpPr>
          <p:nvPr>
            <p:ph sz="quarter" idx="1"/>
          </p:nvPr>
        </p:nvSpPr>
        <p:spPr>
          <a:xfrm>
            <a:off x="612648" y="1600200"/>
            <a:ext cx="4734720" cy="4121484"/>
          </a:xfrm>
        </p:spPr>
        <p:txBody>
          <a:bodyPr>
            <a:normAutofit/>
          </a:bodyPr>
          <a:lstStyle/>
          <a:p>
            <a:r>
              <a:rPr lang="en-US" dirty="0" smtClean="0"/>
              <a:t>Granite – cools slowly inside Earth, forming large mineral crystals</a:t>
            </a:r>
          </a:p>
          <a:p>
            <a:pPr marL="0" indent="0">
              <a:buNone/>
            </a:pPr>
            <a:endParaRPr lang="en-US" dirty="0" smtClean="0"/>
          </a:p>
          <a:p>
            <a:r>
              <a:rPr lang="en-US" dirty="0" smtClean="0"/>
              <a:t>Gabbro – intrusive rock with large mineral crystals that show it cooled slowly.</a:t>
            </a:r>
          </a:p>
          <a:p>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5561262" y="3401527"/>
            <a:ext cx="2897311" cy="2320157"/>
          </a:xfrm>
          <a:prstGeom prst="rect">
            <a:avLst/>
          </a:prstGeom>
        </p:spPr>
      </p:pic>
      <p:pic>
        <p:nvPicPr>
          <p:cNvPr id="6" name="Picture 5"/>
          <p:cNvPicPr>
            <a:picLocks noChangeAspect="1"/>
          </p:cNvPicPr>
          <p:nvPr/>
        </p:nvPicPr>
        <p:blipFill>
          <a:blip r:embed="rId3"/>
          <a:stretch>
            <a:fillRect/>
          </a:stretch>
        </p:blipFill>
        <p:spPr>
          <a:xfrm>
            <a:off x="5761790" y="1600200"/>
            <a:ext cx="2870574" cy="1640328"/>
          </a:xfrm>
          <a:prstGeom prst="rect">
            <a:avLst/>
          </a:prstGeom>
        </p:spPr>
      </p:pic>
    </p:spTree>
    <p:extLst>
      <p:ext uri="{BB962C8B-B14F-4D97-AF65-F5344CB8AC3E}">
        <p14:creationId xmlns:p14="http://schemas.microsoft.com/office/powerpoint/2010/main" val="29562973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9 Lesson 3</a:t>
            </a:r>
            <a:br>
              <a:rPr lang="en-US" dirty="0" smtClean="0"/>
            </a:br>
            <a:r>
              <a:rPr lang="en-US" dirty="0" smtClean="0"/>
              <a:t>Section 1 – FINISH!</a:t>
            </a:r>
            <a:endParaRPr lang="en-US" dirty="0"/>
          </a:p>
        </p:txBody>
      </p:sp>
      <p:sp>
        <p:nvSpPr>
          <p:cNvPr id="3" name="Subtitle 2"/>
          <p:cNvSpPr>
            <a:spLocks noGrp="1"/>
          </p:cNvSpPr>
          <p:nvPr>
            <p:ph type="subTitle" idx="1"/>
          </p:nvPr>
        </p:nvSpPr>
        <p:spPr/>
        <p:txBody>
          <a:bodyPr>
            <a:normAutofit fontScale="85000" lnSpcReduction="20000"/>
          </a:bodyPr>
          <a:lstStyle/>
          <a:p>
            <a:r>
              <a:rPr lang="en-US" sz="2800" b="1" dirty="0"/>
              <a:t>SPI 0707.7.1 </a:t>
            </a:r>
            <a:r>
              <a:rPr lang="en-US" sz="2800" dirty="0"/>
              <a:t>Use a table of physical properties to classify minerals. </a:t>
            </a:r>
          </a:p>
        </p:txBody>
      </p:sp>
    </p:spTree>
    <p:extLst>
      <p:ext uri="{BB962C8B-B14F-4D97-AF65-F5344CB8AC3E}">
        <p14:creationId xmlns:p14="http://schemas.microsoft.com/office/powerpoint/2010/main" val="28181899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 Pair - Share</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smtClean="0"/>
              <a:t>Partner A –explain to partner </a:t>
            </a:r>
            <a:r>
              <a:rPr lang="en-US" dirty="0"/>
              <a:t>B </a:t>
            </a:r>
            <a:r>
              <a:rPr lang="en-US" dirty="0" smtClean="0"/>
              <a:t>what </a:t>
            </a:r>
            <a:r>
              <a:rPr lang="en-US" dirty="0"/>
              <a:t>you learned about intrusive rocks </a:t>
            </a:r>
            <a:r>
              <a:rPr lang="en-US" dirty="0" smtClean="0">
                <a:solidFill>
                  <a:srgbClr val="3366FF"/>
                </a:solidFill>
              </a:rPr>
              <a:t>Ex where they are formed, chemical composition, and an example</a:t>
            </a:r>
            <a:endParaRPr lang="en-US" dirty="0">
              <a:solidFill>
                <a:srgbClr val="3366FF"/>
              </a:solidFill>
            </a:endParaRPr>
          </a:p>
          <a:p>
            <a:r>
              <a:rPr lang="en-US" dirty="0" smtClean="0"/>
              <a:t>Partner B – </a:t>
            </a:r>
            <a:r>
              <a:rPr lang="en-US" dirty="0"/>
              <a:t>explain to partner </a:t>
            </a:r>
            <a:r>
              <a:rPr lang="en-US" dirty="0" smtClean="0"/>
              <a:t>A </a:t>
            </a:r>
            <a:r>
              <a:rPr lang="en-US" dirty="0"/>
              <a:t>what you learned about </a:t>
            </a:r>
            <a:r>
              <a:rPr lang="en-US" dirty="0" smtClean="0"/>
              <a:t>extrusive </a:t>
            </a:r>
            <a:r>
              <a:rPr lang="en-US" dirty="0"/>
              <a:t>rocks </a:t>
            </a:r>
            <a:endParaRPr lang="en-US" dirty="0" smtClean="0"/>
          </a:p>
          <a:p>
            <a:r>
              <a:rPr lang="en-US" dirty="0" smtClean="0">
                <a:solidFill>
                  <a:srgbClr val="3366FF"/>
                </a:solidFill>
              </a:rPr>
              <a:t>Ex </a:t>
            </a:r>
            <a:r>
              <a:rPr lang="en-US" dirty="0">
                <a:solidFill>
                  <a:srgbClr val="3366FF"/>
                </a:solidFill>
              </a:rPr>
              <a:t>where they are formed, chemical composition, and </a:t>
            </a:r>
            <a:r>
              <a:rPr lang="en-US" dirty="0" smtClean="0">
                <a:solidFill>
                  <a:srgbClr val="3366FF"/>
                </a:solidFill>
              </a:rPr>
              <a:t> an example</a:t>
            </a:r>
            <a:endParaRPr lang="en-US" dirty="0" smtClean="0"/>
          </a:p>
          <a:p>
            <a:pPr marL="365760" lvl="1" indent="0">
              <a:buNone/>
            </a:pPr>
            <a:r>
              <a:rPr lang="en-US" sz="2800" dirty="0" smtClean="0">
                <a:solidFill>
                  <a:srgbClr val="FF0000"/>
                </a:solidFill>
              </a:rPr>
              <a:t>Oral assessment:</a:t>
            </a:r>
          </a:p>
          <a:p>
            <a:pPr lvl="1"/>
            <a:r>
              <a:rPr lang="en-US" sz="2800" dirty="0" smtClean="0">
                <a:solidFill>
                  <a:srgbClr val="FF0000"/>
                </a:solidFill>
              </a:rPr>
              <a:t>How can you distinguish extrusive from intrusive rocks?</a:t>
            </a:r>
            <a:endParaRPr lang="en-US" sz="2800" dirty="0">
              <a:solidFill>
                <a:srgbClr val="FF0000"/>
              </a:solidFill>
            </a:endParaRPr>
          </a:p>
        </p:txBody>
      </p:sp>
    </p:spTree>
    <p:extLst>
      <p:ext uri="{BB962C8B-B14F-4D97-AF65-F5344CB8AC3E}">
        <p14:creationId xmlns:p14="http://schemas.microsoft.com/office/powerpoint/2010/main" val="30091925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3">
                                            <p:txEl>
                                              <p:pRg st="1" end="1"/>
                                            </p:txEl>
                                          </p:spTgt>
                                        </p:tgtEl>
                                      </p:cBhvr>
                                    </p:animEffect>
                                    <p:set>
                                      <p:cBhvr>
                                        <p:cTn id="2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2" end="2"/>
                                            </p:txEl>
                                          </p:spTgt>
                                        </p:tgtEl>
                                      </p:cBhvr>
                                    </p:animEffect>
                                    <p:set>
                                      <p:cBhvr>
                                        <p:cTn id="3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Geographic </a:t>
            </a:r>
            <a:endParaRPr lang="en-US" dirty="0"/>
          </a:p>
        </p:txBody>
      </p:sp>
      <p:sp>
        <p:nvSpPr>
          <p:cNvPr id="3" name="Content Placeholder 2"/>
          <p:cNvSpPr>
            <a:spLocks noGrp="1"/>
          </p:cNvSpPr>
          <p:nvPr>
            <p:ph sz="quarter" idx="1"/>
          </p:nvPr>
        </p:nvSpPr>
        <p:spPr/>
        <p:txBody>
          <a:bodyPr/>
          <a:lstStyle/>
          <a:p>
            <a:r>
              <a:rPr lang="en-US" dirty="0" smtClean="0"/>
              <a:t>Read the captions, and examine the pictures on page 280.</a:t>
            </a:r>
          </a:p>
          <a:p>
            <a:endParaRPr lang="en-US" dirty="0"/>
          </a:p>
          <a:p>
            <a:r>
              <a:rPr lang="en-US" dirty="0" smtClean="0"/>
              <a:t>How do sills and dikes differ?</a:t>
            </a:r>
          </a:p>
          <a:p>
            <a:endParaRPr lang="en-US" dirty="0"/>
          </a:p>
          <a:p>
            <a:r>
              <a:rPr lang="en-US" dirty="0" smtClean="0"/>
              <a:t>Which is older, the sill or the rock surrounding it?</a:t>
            </a:r>
          </a:p>
          <a:p>
            <a:r>
              <a:rPr lang="en-US" dirty="0" smtClean="0"/>
              <a:t>Explain.</a:t>
            </a:r>
          </a:p>
        </p:txBody>
      </p:sp>
    </p:spTree>
    <p:extLst>
      <p:ext uri="{BB962C8B-B14F-4D97-AF65-F5344CB8AC3E}">
        <p14:creationId xmlns:p14="http://schemas.microsoft.com/office/powerpoint/2010/main" val="17534109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0-26 at 6.50.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126"/>
            <a:ext cx="7087564" cy="6533628"/>
          </a:xfrm>
          <a:prstGeom prst="rect">
            <a:avLst/>
          </a:prstGeom>
        </p:spPr>
      </p:pic>
      <p:sp>
        <p:nvSpPr>
          <p:cNvPr id="7" name="TextBox 6"/>
          <p:cNvSpPr txBox="1"/>
          <p:nvPr/>
        </p:nvSpPr>
        <p:spPr>
          <a:xfrm>
            <a:off x="6951579" y="1671053"/>
            <a:ext cx="1898316" cy="2031325"/>
          </a:xfrm>
          <a:prstGeom prst="rect">
            <a:avLst/>
          </a:prstGeom>
          <a:noFill/>
        </p:spPr>
        <p:txBody>
          <a:bodyPr wrap="square" rtlCol="0">
            <a:spAutoFit/>
          </a:bodyPr>
          <a:lstStyle/>
          <a:p>
            <a:r>
              <a:rPr lang="en-US" dirty="0" smtClean="0"/>
              <a:t>Which rock can be classified as igneous?</a:t>
            </a:r>
          </a:p>
          <a:p>
            <a:endParaRPr lang="en-US" dirty="0"/>
          </a:p>
          <a:p>
            <a:endParaRPr lang="en-US" dirty="0" smtClean="0"/>
          </a:p>
          <a:p>
            <a:r>
              <a:rPr lang="en-US" dirty="0" smtClean="0"/>
              <a:t>How do you know?</a:t>
            </a:r>
          </a:p>
          <a:p>
            <a:endParaRPr lang="en-US" dirty="0"/>
          </a:p>
        </p:txBody>
      </p:sp>
      <p:pic>
        <p:nvPicPr>
          <p:cNvPr id="9" name="Picture 8" descr="Screen Shot 2014-10-26 at 6.58.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158" y="5614737"/>
            <a:ext cx="254000" cy="200526"/>
          </a:xfrm>
          <a:prstGeom prst="rect">
            <a:avLst/>
          </a:prstGeom>
        </p:spPr>
      </p:pic>
    </p:spTree>
    <p:extLst>
      <p:ext uri="{BB962C8B-B14F-4D97-AF65-F5344CB8AC3E}">
        <p14:creationId xmlns:p14="http://schemas.microsoft.com/office/powerpoint/2010/main" val="40877147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Gems</a:t>
            </a:r>
            <a:endParaRPr lang="en-US" dirty="0"/>
          </a:p>
        </p:txBody>
      </p:sp>
      <p:sp>
        <p:nvSpPr>
          <p:cNvPr id="3" name="Content Placeholder 2"/>
          <p:cNvSpPr>
            <a:spLocks noGrp="1"/>
          </p:cNvSpPr>
          <p:nvPr>
            <p:ph sz="quarter" idx="1"/>
          </p:nvPr>
        </p:nvSpPr>
        <p:spPr/>
        <p:txBody>
          <a:bodyPr/>
          <a:lstStyle/>
          <a:p>
            <a:r>
              <a:rPr lang="en-US" dirty="0" smtClean="0"/>
              <a:t>Gems are made…</a:t>
            </a:r>
          </a:p>
          <a:p>
            <a:pPr lvl="1"/>
            <a:r>
              <a:rPr lang="en-US" dirty="0" smtClean="0"/>
              <a:t>Under special conditions</a:t>
            </a:r>
          </a:p>
          <a:p>
            <a:pPr lvl="1"/>
            <a:r>
              <a:rPr lang="en-US" dirty="0" smtClean="0"/>
              <a:t>Example:  Diamonds are a form of carbon.  It forms deep within Earth’s mantle under extremely high pressures.</a:t>
            </a:r>
          </a:p>
          <a:p>
            <a:pPr lvl="1"/>
            <a:r>
              <a:rPr lang="en-US" dirty="0" smtClean="0"/>
              <a:t>Volcanic eruptions forces magma from mantle to surface bringing diamonds up.</a:t>
            </a:r>
          </a:p>
          <a:p>
            <a:pPr lvl="1"/>
            <a:r>
              <a:rPr lang="en-US" dirty="0" smtClean="0"/>
              <a:t>This type of magma called </a:t>
            </a:r>
            <a:r>
              <a:rPr lang="en-US" dirty="0" err="1" smtClean="0"/>
              <a:t>kimberlite</a:t>
            </a:r>
            <a:r>
              <a:rPr lang="en-US" dirty="0" smtClean="0"/>
              <a:t> (TB 274)</a:t>
            </a:r>
          </a:p>
          <a:p>
            <a:pPr lvl="1"/>
            <a:r>
              <a:rPr lang="en-US" dirty="0" smtClean="0">
                <a:hlinkClick r:id="rId3"/>
              </a:rPr>
              <a:t>How Diamonds are Formed</a:t>
            </a:r>
            <a:endParaRPr lang="en-US" dirty="0"/>
          </a:p>
        </p:txBody>
      </p:sp>
    </p:spTree>
    <p:extLst>
      <p:ext uri="{BB962C8B-B14F-4D97-AF65-F5344CB8AC3E}">
        <p14:creationId xmlns:p14="http://schemas.microsoft.com/office/powerpoint/2010/main" val="19081767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Ores</a:t>
            </a:r>
            <a:endParaRPr lang="en-US" dirty="0"/>
          </a:p>
        </p:txBody>
      </p:sp>
      <p:sp>
        <p:nvSpPr>
          <p:cNvPr id="3" name="Content Placeholder 2"/>
          <p:cNvSpPr>
            <a:spLocks noGrp="1"/>
          </p:cNvSpPr>
          <p:nvPr>
            <p:ph sz="quarter" idx="1"/>
          </p:nvPr>
        </p:nvSpPr>
        <p:spPr/>
        <p:txBody>
          <a:bodyPr/>
          <a:lstStyle/>
          <a:p>
            <a:r>
              <a:rPr lang="en-US" dirty="0" smtClean="0"/>
              <a:t>Must contain a useful substance that can be sold for profit.</a:t>
            </a:r>
          </a:p>
          <a:p>
            <a:r>
              <a:rPr lang="en-US" dirty="0" smtClean="0"/>
              <a:t>Example:  Metals</a:t>
            </a:r>
          </a:p>
          <a:p>
            <a:pPr lvl="1"/>
            <a:r>
              <a:rPr lang="en-US" dirty="0"/>
              <a:t>Iron:  used to make steel (</a:t>
            </a:r>
            <a:r>
              <a:rPr lang="en-US" dirty="0" err="1"/>
              <a:t>hermatite</a:t>
            </a:r>
            <a:r>
              <a:rPr lang="en-US" dirty="0"/>
              <a:t>)</a:t>
            </a:r>
          </a:p>
          <a:p>
            <a:pPr lvl="1"/>
            <a:r>
              <a:rPr lang="en-US" dirty="0"/>
              <a:t>Lead:  used in batteries (galena)</a:t>
            </a:r>
          </a:p>
          <a:p>
            <a:pPr lvl="1"/>
            <a:r>
              <a:rPr lang="en-US" dirty="0"/>
              <a:t>Magnesium:  used in vitamins (dolomite</a:t>
            </a:r>
            <a:r>
              <a:rPr lang="en-US" dirty="0" smtClean="0"/>
              <a:t>)</a:t>
            </a:r>
          </a:p>
          <a:p>
            <a:r>
              <a:rPr lang="en-US" dirty="0" smtClean="0"/>
              <a:t>Extracted by mining from Earth (p. 275)</a:t>
            </a:r>
          </a:p>
          <a:p>
            <a:r>
              <a:rPr lang="en-US" dirty="0" smtClean="0"/>
              <a:t>Since it take millions of years to form=</a:t>
            </a:r>
            <a:r>
              <a:rPr lang="en-US" dirty="0" err="1" smtClean="0"/>
              <a:t>nonrenwable</a:t>
            </a:r>
            <a:r>
              <a:rPr lang="en-US" dirty="0" smtClean="0"/>
              <a:t> resource</a:t>
            </a:r>
          </a:p>
          <a:p>
            <a:pPr lvl="1"/>
            <a:endParaRPr lang="en-US" dirty="0"/>
          </a:p>
        </p:txBody>
      </p:sp>
    </p:spTree>
    <p:extLst>
      <p:ext uri="{BB962C8B-B14F-4D97-AF65-F5344CB8AC3E}">
        <p14:creationId xmlns:p14="http://schemas.microsoft.com/office/powerpoint/2010/main" val="13356737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 Processing</a:t>
            </a:r>
            <a:endParaRPr lang="en-US" dirty="0"/>
          </a:p>
        </p:txBody>
      </p:sp>
      <p:sp>
        <p:nvSpPr>
          <p:cNvPr id="3" name="Content Placeholder 2"/>
          <p:cNvSpPr>
            <a:spLocks noGrp="1"/>
          </p:cNvSpPr>
          <p:nvPr>
            <p:ph sz="quarter" idx="1"/>
          </p:nvPr>
        </p:nvSpPr>
        <p:spPr/>
        <p:txBody>
          <a:bodyPr/>
          <a:lstStyle/>
          <a:p>
            <a:r>
              <a:rPr lang="en-US" dirty="0" smtClean="0"/>
              <a:t>After being mined, it must be processed.</a:t>
            </a:r>
          </a:p>
          <a:p>
            <a:r>
              <a:rPr lang="en-US" dirty="0" smtClean="0"/>
              <a:t>Smelting process, melts ore and separates and removes most unwanted material.</a:t>
            </a:r>
          </a:p>
          <a:p>
            <a:r>
              <a:rPr lang="en-US" dirty="0" smtClean="0"/>
              <a:t>After smelting, minerals can be refined or purified.  </a:t>
            </a:r>
            <a:endParaRPr lang="en-US" dirty="0"/>
          </a:p>
        </p:txBody>
      </p:sp>
    </p:spTree>
    <p:extLst>
      <p:ext uri="{BB962C8B-B14F-4D97-AF65-F5344CB8AC3E}">
        <p14:creationId xmlns:p14="http://schemas.microsoft.com/office/powerpoint/2010/main" val="132849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pic>
        <p:nvPicPr>
          <p:cNvPr id="6" name="Picture 5" descr="Screen Shot 2014-10-27 at 11.01.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153" y="1671088"/>
            <a:ext cx="6287475" cy="5186912"/>
          </a:xfrm>
          <a:prstGeom prst="rect">
            <a:avLst/>
          </a:prstGeom>
        </p:spPr>
      </p:pic>
    </p:spTree>
    <p:extLst>
      <p:ext uri="{BB962C8B-B14F-4D97-AF65-F5344CB8AC3E}">
        <p14:creationId xmlns:p14="http://schemas.microsoft.com/office/powerpoint/2010/main" val="15632837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533" y="1813036"/>
            <a:ext cx="7835289" cy="1828800"/>
          </a:xfrm>
        </p:spPr>
        <p:txBody>
          <a:bodyPr/>
          <a:lstStyle/>
          <a:p>
            <a:pPr algn="ctr"/>
            <a:r>
              <a:rPr lang="en-US" dirty="0"/>
              <a:t>Igneous Rocks</a:t>
            </a:r>
            <a:br>
              <a:rPr lang="en-US" dirty="0"/>
            </a:br>
            <a:r>
              <a:rPr lang="en-US" dirty="0"/>
              <a:t>Day 4</a:t>
            </a:r>
          </a:p>
        </p:txBody>
      </p:sp>
      <p:sp>
        <p:nvSpPr>
          <p:cNvPr id="3" name="Subtitle 2"/>
          <p:cNvSpPr>
            <a:spLocks noGrp="1"/>
          </p:cNvSpPr>
          <p:nvPr>
            <p:ph type="subTitle" idx="1"/>
          </p:nvPr>
        </p:nvSpPr>
        <p:spPr>
          <a:xfrm>
            <a:off x="1003911" y="4340810"/>
            <a:ext cx="8063889" cy="1397949"/>
          </a:xfrm>
        </p:spPr>
        <p:txBody>
          <a:bodyPr>
            <a:normAutofit fontScale="62500" lnSpcReduction="20000"/>
          </a:bodyPr>
          <a:lstStyle/>
          <a:p>
            <a:r>
              <a:rPr lang="en-US" sz="3300" dirty="0"/>
              <a:t>GLE:  Summarize the basic events that occur during the rock cycle.</a:t>
            </a:r>
          </a:p>
          <a:p>
            <a:endParaRPr lang="en-US" sz="3300" dirty="0" smtClean="0"/>
          </a:p>
          <a:p>
            <a:r>
              <a:rPr lang="en-US" sz="3300" dirty="0" smtClean="0"/>
              <a:t>0707.7.3  Distinguish among igneous, sedimentary and metamorphic rocks and relate these to a simple diagram of the rock cycle.</a:t>
            </a:r>
            <a:endParaRPr lang="en-US" sz="3300" dirty="0"/>
          </a:p>
          <a:p>
            <a:endParaRPr lang="en-US" dirty="0"/>
          </a:p>
        </p:txBody>
      </p:sp>
      <p:sp>
        <p:nvSpPr>
          <p:cNvPr id="5" name="TextBox 4"/>
          <p:cNvSpPr txBox="1"/>
          <p:nvPr/>
        </p:nvSpPr>
        <p:spPr>
          <a:xfrm>
            <a:off x="1003911" y="918863"/>
            <a:ext cx="4800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smtClean="0">
                <a:ln w="18000">
                  <a:solidFill>
                    <a:schemeClr val="accent2">
                      <a:satMod val="140000"/>
                    </a:schemeClr>
                  </a:solidFill>
                  <a:prstDash val="solid"/>
                  <a:miter lim="800000"/>
                </a:ln>
                <a:solidFill>
                  <a:srgbClr val="000000"/>
                </a:solidFill>
                <a:effectLst>
                  <a:outerShdw blurRad="25500" dist="23000" dir="7020000" algn="tl">
                    <a:srgbClr val="000000">
                      <a:alpha val="50000"/>
                    </a:srgbClr>
                  </a:outerShdw>
                </a:effectLst>
                <a:latin typeface="Comic Sans MS"/>
                <a:cs typeface="Comic Sans MS"/>
              </a:rPr>
              <a:t>Chapter 9 Section 2</a:t>
            </a:r>
            <a:endParaRPr lang="en-US" sz="2400" b="1" dirty="0">
              <a:ln w="18000">
                <a:solidFill>
                  <a:schemeClr val="accent2">
                    <a:satMod val="140000"/>
                  </a:schemeClr>
                </a:solidFill>
                <a:prstDash val="solid"/>
                <a:miter lim="800000"/>
              </a:ln>
              <a:solidFill>
                <a:srgbClr val="000000"/>
              </a:solidFill>
              <a:effectLst>
                <a:outerShdw blurRad="25500" dist="23000" dir="7020000" algn="tl">
                  <a:srgbClr val="000000">
                    <a:alpha val="50000"/>
                  </a:srgbClr>
                </a:outerShdw>
              </a:effectLst>
              <a:latin typeface="Comic Sans MS"/>
              <a:cs typeface="Comic Sans MS"/>
            </a:endParaRPr>
          </a:p>
        </p:txBody>
      </p:sp>
    </p:spTree>
    <p:extLst>
      <p:ext uri="{BB962C8B-B14F-4D97-AF65-F5344CB8AC3E}">
        <p14:creationId xmlns:p14="http://schemas.microsoft.com/office/powerpoint/2010/main" val="160824494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32984" y="1600200"/>
            <a:ext cx="6571754" cy="4495800"/>
          </a:xfrm>
        </p:spPr>
        <p:txBody>
          <a:bodyPr/>
          <a:lstStyle/>
          <a:p>
            <a:r>
              <a:rPr lang="en-US" sz="3200" dirty="0" smtClean="0"/>
              <a:t>How do we classify rocks?</a:t>
            </a:r>
            <a:endParaRPr lang="en-US" sz="3200" dirty="0"/>
          </a:p>
          <a:p>
            <a:endParaRPr lang="en-US" sz="3200" dirty="0"/>
          </a:p>
          <a:p>
            <a:r>
              <a:rPr lang="en-US" sz="3200" dirty="0"/>
              <a:t>How are igneous rocks formed?</a:t>
            </a:r>
          </a:p>
          <a:p>
            <a:pPr marL="0" indent="0">
              <a:buNone/>
            </a:pPr>
            <a:endParaRPr lang="en-US" dirty="0"/>
          </a:p>
        </p:txBody>
      </p:sp>
      <p:sp>
        <p:nvSpPr>
          <p:cNvPr id="4" name="Title 1"/>
          <p:cNvSpPr>
            <a:spLocks noGrp="1"/>
          </p:cNvSpPr>
          <p:nvPr>
            <p:ph type="title"/>
          </p:nvPr>
        </p:nvSpPr>
        <p:spPr/>
        <p:txBody>
          <a:bodyPr/>
          <a:lstStyle/>
          <a:p>
            <a:r>
              <a:rPr lang="en-US" dirty="0" smtClean="0"/>
              <a:t>Essential Questions</a:t>
            </a:r>
            <a:endParaRPr lang="en-US" dirty="0"/>
          </a:p>
        </p:txBody>
      </p:sp>
    </p:spTree>
    <p:extLst>
      <p:ext uri="{BB962C8B-B14F-4D97-AF65-F5344CB8AC3E}">
        <p14:creationId xmlns:p14="http://schemas.microsoft.com/office/powerpoint/2010/main" val="2559559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it’s important</a:t>
            </a:r>
          </a:p>
        </p:txBody>
      </p:sp>
      <p:sp>
        <p:nvSpPr>
          <p:cNvPr id="3" name="Content Placeholder 2"/>
          <p:cNvSpPr>
            <a:spLocks noGrp="1"/>
          </p:cNvSpPr>
          <p:nvPr>
            <p:ph sz="quarter" idx="1"/>
          </p:nvPr>
        </p:nvSpPr>
        <p:spPr/>
        <p:txBody>
          <a:bodyPr/>
          <a:lstStyle/>
          <a:p>
            <a:r>
              <a:rPr lang="en-US" sz="4400" dirty="0"/>
              <a:t>Rocks form the land around us.</a:t>
            </a:r>
          </a:p>
          <a:p>
            <a:endParaRPr lang="en-US" dirty="0"/>
          </a:p>
        </p:txBody>
      </p:sp>
    </p:spTree>
    <p:extLst>
      <p:ext uri="{BB962C8B-B14F-4D97-AF65-F5344CB8AC3E}">
        <p14:creationId xmlns:p14="http://schemas.microsoft.com/office/powerpoint/2010/main" val="23726181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2249</TotalTime>
  <Words>864</Words>
  <Application>Microsoft Macintosh PowerPoint</Application>
  <PresentationFormat>On-screen Show (4:3)</PresentationFormat>
  <Paragraphs>114</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October 30, 2014</vt:lpstr>
      <vt:lpstr>Chapter 9 Lesson 3 Section 1 – FINISH!</vt:lpstr>
      <vt:lpstr>Gems</vt:lpstr>
      <vt:lpstr>Ores</vt:lpstr>
      <vt:lpstr>Ore Processing</vt:lpstr>
      <vt:lpstr>Exit Ticket</vt:lpstr>
      <vt:lpstr>Igneous Rocks Day 4</vt:lpstr>
      <vt:lpstr>Essential Questions</vt:lpstr>
      <vt:lpstr>Why it’s important</vt:lpstr>
      <vt:lpstr>What mastery looks like POE JUNK METACOG</vt:lpstr>
      <vt:lpstr>PowerPoint Presentation</vt:lpstr>
      <vt:lpstr>Igneous Rock</vt:lpstr>
      <vt:lpstr>PowerPoint Presentation</vt:lpstr>
      <vt:lpstr>Chemical Composition</vt:lpstr>
      <vt:lpstr>Check for understanding</vt:lpstr>
      <vt:lpstr>Rocks from lava</vt:lpstr>
      <vt:lpstr>Types of extrusive rocks</vt:lpstr>
      <vt:lpstr>Rocks from Magma</vt:lpstr>
      <vt:lpstr>Types of Intrusive rock</vt:lpstr>
      <vt:lpstr>Think – Pair - Share</vt:lpstr>
      <vt:lpstr>National Geographic </vt:lpstr>
      <vt:lpstr>PowerPoint Presentation</vt:lpstr>
    </vt:vector>
  </TitlesOfParts>
  <Company>Shelby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Igneous Rocks Day 4</dc:title>
  <dc:creator>Teacher</dc:creator>
  <cp:lastModifiedBy>Jessica Johnson</cp:lastModifiedBy>
  <cp:revision>24</cp:revision>
  <cp:lastPrinted>2016-09-06T14:07:27Z</cp:lastPrinted>
  <dcterms:created xsi:type="dcterms:W3CDTF">2014-10-26T21:33:41Z</dcterms:created>
  <dcterms:modified xsi:type="dcterms:W3CDTF">2016-09-06T20:28:46Z</dcterms:modified>
</cp:coreProperties>
</file>