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handoutMasterIdLst>
    <p:handoutMasterId r:id="rId23"/>
  </p:handoutMasterIdLst>
  <p:sldIdLst>
    <p:sldId id="276" r:id="rId2"/>
    <p:sldId id="256" r:id="rId3"/>
    <p:sldId id="257" r:id="rId4"/>
    <p:sldId id="270" r:id="rId5"/>
    <p:sldId id="271" r:id="rId6"/>
    <p:sldId id="272" r:id="rId7"/>
    <p:sldId id="273" r:id="rId8"/>
    <p:sldId id="274" r:id="rId9"/>
    <p:sldId id="275" r:id="rId10"/>
    <p:sldId id="269" r:id="rId11"/>
    <p:sldId id="260" r:id="rId12"/>
    <p:sldId id="261" r:id="rId13"/>
    <p:sldId id="262" r:id="rId14"/>
    <p:sldId id="259" r:id="rId15"/>
    <p:sldId id="263" r:id="rId16"/>
    <p:sldId id="264" r:id="rId17"/>
    <p:sldId id="265" r:id="rId18"/>
    <p:sldId id="266" r:id="rId19"/>
    <p:sldId id="267" r:id="rId20"/>
    <p:sldId id="26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7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D5A7D-F85B-6F43-8100-8C386CE39E0F}" type="datetimeFigureOut">
              <a:rPr lang="en-US" smtClean="0"/>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E85537-9439-D34F-8F21-043B890F8FCB}" type="slidenum">
              <a:rPr lang="en-US" smtClean="0"/>
              <a:t>‹#›</a:t>
            </a:fld>
            <a:endParaRPr lang="en-US"/>
          </a:p>
        </p:txBody>
      </p:sp>
    </p:spTree>
    <p:extLst>
      <p:ext uri="{BB962C8B-B14F-4D97-AF65-F5344CB8AC3E}">
        <p14:creationId xmlns:p14="http://schemas.microsoft.com/office/powerpoint/2010/main" val="123222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6E8F1-A2A8-8D4B-BD92-F32A85F308E2}" type="datetimeFigureOut">
              <a:rPr lang="en-US" smtClean="0"/>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F709A-075B-4845-ABBB-E637680AF730}" type="slidenum">
              <a:rPr lang="en-US" smtClean="0"/>
              <a:t>‹#›</a:t>
            </a:fld>
            <a:endParaRPr lang="en-US"/>
          </a:p>
        </p:txBody>
      </p:sp>
    </p:spTree>
    <p:extLst>
      <p:ext uri="{BB962C8B-B14F-4D97-AF65-F5344CB8AC3E}">
        <p14:creationId xmlns:p14="http://schemas.microsoft.com/office/powerpoint/2010/main" val="35282625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FDD38C55-A7F3-3446-BB12-0995AE637FA5}" type="slidenum">
              <a:rPr lang="en-US" smtClean="0"/>
              <a:t>1</a:t>
            </a:fld>
            <a:endParaRPr lang="en-US"/>
          </a:p>
        </p:txBody>
      </p:sp>
    </p:spTree>
    <p:extLst>
      <p:ext uri="{BB962C8B-B14F-4D97-AF65-F5344CB8AC3E}">
        <p14:creationId xmlns:p14="http://schemas.microsoft.com/office/powerpoint/2010/main" val="673058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DA9A96-00E6-C747-9053-31D12E0A9623}" type="datetimeFigureOut">
              <a:rPr lang="en-US" smtClean="0"/>
              <a:t>11/4/14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D961398-7876-2F4E-A4A8-F610E0A43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A9A96-00E6-C747-9053-31D12E0A9623}"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61398-7876-2F4E-A4A8-F610E0A43C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DDA9A96-00E6-C747-9053-31D12E0A9623}" type="datetimeFigureOut">
              <a:rPr lang="en-US" smtClean="0"/>
              <a:t>11/4/14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D961398-7876-2F4E-A4A8-F610E0A43C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DA9A96-00E6-C747-9053-31D12E0A9623}" type="datetimeFigureOut">
              <a:rPr lang="en-US" smtClean="0"/>
              <a:t>11/4/14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961398-7876-2F4E-A4A8-F610E0A43C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DDA9A96-00E6-C747-9053-31D12E0A9623}" type="datetimeFigureOut">
              <a:rPr lang="en-US" smtClean="0"/>
              <a:t>11/4/14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961398-7876-2F4E-A4A8-F610E0A43C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DDA9A96-00E6-C747-9053-31D12E0A9623}" type="datetimeFigureOut">
              <a:rPr lang="en-US" smtClean="0"/>
              <a:t>11/4/14</a:t>
            </a:fld>
            <a:endParaRPr lang="en-US"/>
          </a:p>
        </p:txBody>
      </p:sp>
      <p:sp>
        <p:nvSpPr>
          <p:cNvPr id="10" name="Slide Number Placeholder 9"/>
          <p:cNvSpPr>
            <a:spLocks noGrp="1"/>
          </p:cNvSpPr>
          <p:nvPr>
            <p:ph type="sldNum" sz="quarter" idx="16"/>
          </p:nvPr>
        </p:nvSpPr>
        <p:spPr/>
        <p:txBody>
          <a:bodyPr rtlCol="0"/>
          <a:lstStyle/>
          <a:p>
            <a:fld id="{ED961398-7876-2F4E-A4A8-F610E0A43C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DDA9A96-00E6-C747-9053-31D12E0A9623}" type="datetimeFigureOut">
              <a:rPr lang="en-US" smtClean="0"/>
              <a:t>11/4/14</a:t>
            </a:fld>
            <a:endParaRPr lang="en-US"/>
          </a:p>
        </p:txBody>
      </p:sp>
      <p:sp>
        <p:nvSpPr>
          <p:cNvPr id="12" name="Slide Number Placeholder 11"/>
          <p:cNvSpPr>
            <a:spLocks noGrp="1"/>
          </p:cNvSpPr>
          <p:nvPr>
            <p:ph type="sldNum" sz="quarter" idx="16"/>
          </p:nvPr>
        </p:nvSpPr>
        <p:spPr/>
        <p:txBody>
          <a:bodyPr rtlCol="0"/>
          <a:lstStyle/>
          <a:p>
            <a:fld id="{ED961398-7876-2F4E-A4A8-F610E0A43C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DA9A96-00E6-C747-9053-31D12E0A9623}" type="datetimeFigureOut">
              <a:rPr lang="en-US" smtClean="0"/>
              <a:t>11/4/14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961398-7876-2F4E-A4A8-F610E0A43C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A9A96-00E6-C747-9053-31D12E0A9623}" type="datetimeFigureOut">
              <a:rPr lang="en-US" smtClean="0"/>
              <a:t>11/4/14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D961398-7876-2F4E-A4A8-F610E0A43C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DA9A96-00E6-C747-9053-31D12E0A9623}" type="datetimeFigureOut">
              <a:rPr lang="en-US" smtClean="0"/>
              <a:t>11/4/14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961398-7876-2F4E-A4A8-F610E0A43C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DDA9A96-00E6-C747-9053-31D12E0A9623}" type="datetimeFigureOut">
              <a:rPr lang="en-US" smtClean="0"/>
              <a:t>11/4/14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D961398-7876-2F4E-A4A8-F610E0A43C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DDA9A96-00E6-C747-9053-31D12E0A9623}" type="datetimeFigureOut">
              <a:rPr lang="en-US" smtClean="0"/>
              <a:t>11/4/14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961398-7876-2F4E-A4A8-F610E0A43C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oQ1J0w3x0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4, 2014</a:t>
            </a:r>
            <a:endParaRPr lang="en-US" dirty="0"/>
          </a:p>
        </p:txBody>
      </p:sp>
      <p:pic>
        <p:nvPicPr>
          <p:cNvPr id="4" name="Picture 3" descr="Screen Shot 2014-10-03 at 1.20.1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00200"/>
            <a:ext cx="6765686" cy="4500840"/>
          </a:xfrm>
          <a:prstGeom prst="rect">
            <a:avLst/>
          </a:prstGeom>
        </p:spPr>
      </p:pic>
      <p:sp>
        <p:nvSpPr>
          <p:cNvPr id="5" name="Content Placeholder 2"/>
          <p:cNvSpPr>
            <a:spLocks noGrp="1"/>
          </p:cNvSpPr>
          <p:nvPr>
            <p:ph idx="1"/>
          </p:nvPr>
        </p:nvSpPr>
        <p:spPr>
          <a:xfrm>
            <a:off x="6689725" y="1600200"/>
            <a:ext cx="2454275" cy="5257800"/>
          </a:xfrm>
        </p:spPr>
        <p:txBody>
          <a:bodyPr>
            <a:normAutofit lnSpcReduction="10000"/>
          </a:bodyPr>
          <a:lstStyle/>
          <a:p>
            <a:pPr marL="0" indent="0">
              <a:buNone/>
            </a:pPr>
            <a:r>
              <a:rPr lang="en-US" b="1" dirty="0" smtClean="0">
                <a:solidFill>
                  <a:srgbClr val="FF0000"/>
                </a:solidFill>
              </a:rPr>
              <a:t>1. Use textbook to</a:t>
            </a:r>
          </a:p>
          <a:p>
            <a:pPr marL="0" indent="0">
              <a:buNone/>
            </a:pPr>
            <a:r>
              <a:rPr lang="en-US" b="1" dirty="0" smtClean="0">
                <a:solidFill>
                  <a:srgbClr val="FF0000"/>
                </a:solidFill>
              </a:rPr>
              <a:t>support your answer.</a:t>
            </a:r>
          </a:p>
          <a:p>
            <a:pPr marL="0" indent="0">
              <a:buNone/>
            </a:pPr>
            <a:endParaRPr lang="en-US" b="1" dirty="0" smtClean="0">
              <a:solidFill>
                <a:srgbClr val="FF0000"/>
              </a:solidFill>
            </a:endParaRPr>
          </a:p>
          <a:p>
            <a:pPr marL="0" indent="0">
              <a:buNone/>
            </a:pPr>
            <a:r>
              <a:rPr lang="en-US" b="1" dirty="0" smtClean="0">
                <a:solidFill>
                  <a:srgbClr val="FF0000"/>
                </a:solidFill>
              </a:rPr>
              <a:t>2. Write down page number where information is found.</a:t>
            </a:r>
            <a:endParaRPr lang="en-US" b="1" dirty="0">
              <a:solidFill>
                <a:srgbClr val="FF0000"/>
              </a:solidFill>
            </a:endParaRPr>
          </a:p>
          <a:p>
            <a:pPr marL="0" indent="0">
              <a:buNone/>
            </a:pPr>
            <a:r>
              <a:rPr lang="en-US" dirty="0" smtClean="0"/>
              <a:t> </a:t>
            </a:r>
            <a:endParaRPr lang="en-US" dirty="0"/>
          </a:p>
        </p:txBody>
      </p:sp>
    </p:spTree>
    <p:extLst>
      <p:ext uri="{BB962C8B-B14F-4D97-AF65-F5344CB8AC3E}">
        <p14:creationId xmlns:p14="http://schemas.microsoft.com/office/powerpoint/2010/main" val="2641743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Metamorphic Rock</a:t>
            </a:r>
            <a:endParaRPr lang="en-US" dirty="0"/>
          </a:p>
        </p:txBody>
      </p:sp>
      <p:sp>
        <p:nvSpPr>
          <p:cNvPr id="3" name="Content Placeholder 2"/>
          <p:cNvSpPr>
            <a:spLocks noGrp="1"/>
          </p:cNvSpPr>
          <p:nvPr>
            <p:ph sz="quarter" idx="1"/>
          </p:nvPr>
        </p:nvSpPr>
        <p:spPr/>
        <p:txBody>
          <a:bodyPr/>
          <a:lstStyle/>
          <a:p>
            <a:r>
              <a:rPr lang="en-US" dirty="0">
                <a:hlinkClick r:id="rId2"/>
              </a:rPr>
              <a:t>https://www.youtube.com/watch?v=1oQ1J0w3x0o</a:t>
            </a:r>
            <a:endParaRPr lang="en-US" dirty="0"/>
          </a:p>
          <a:p>
            <a:pPr lvl="1"/>
            <a:r>
              <a:rPr lang="en-US" dirty="0"/>
              <a:t>Flow </a:t>
            </a:r>
            <a:r>
              <a:rPr lang="en-US" dirty="0" smtClean="0"/>
              <a:t>Chart</a:t>
            </a:r>
          </a:p>
          <a:p>
            <a:pPr lvl="1"/>
            <a:r>
              <a:rPr lang="en-US" dirty="0" smtClean="0"/>
              <a:t>You must have this in your hands tomorrow to get the bonus points.</a:t>
            </a:r>
            <a:endParaRPr lang="en-US" dirty="0"/>
          </a:p>
          <a:p>
            <a:endParaRPr lang="en-US" dirty="0"/>
          </a:p>
        </p:txBody>
      </p:sp>
    </p:spTree>
    <p:extLst>
      <p:ext uri="{BB962C8B-B14F-4D97-AF65-F5344CB8AC3E}">
        <p14:creationId xmlns:p14="http://schemas.microsoft.com/office/powerpoint/2010/main" val="26344683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a:t>
            </a:r>
            <a:endParaRPr lang="en-US" dirty="0"/>
          </a:p>
        </p:txBody>
      </p:sp>
      <p:sp>
        <p:nvSpPr>
          <p:cNvPr id="3" name="Content Placeholder 2"/>
          <p:cNvSpPr>
            <a:spLocks noGrp="1"/>
          </p:cNvSpPr>
          <p:nvPr>
            <p:ph sz="quarter" idx="1"/>
          </p:nvPr>
        </p:nvSpPr>
        <p:spPr/>
        <p:txBody>
          <a:bodyPr/>
          <a:lstStyle/>
          <a:p>
            <a:r>
              <a:rPr lang="en-US" dirty="0" smtClean="0"/>
              <a:t>What metamorphic </a:t>
            </a:r>
            <a:r>
              <a:rPr lang="en-US" dirty="0"/>
              <a:t>r</a:t>
            </a:r>
            <a:r>
              <a:rPr lang="en-US" dirty="0" smtClean="0"/>
              <a:t>ock is</a:t>
            </a:r>
          </a:p>
          <a:p>
            <a:r>
              <a:rPr lang="en-US" dirty="0" smtClean="0"/>
              <a:t>How metamorphic rock is formed</a:t>
            </a:r>
            <a:endParaRPr lang="en-US" dirty="0"/>
          </a:p>
        </p:txBody>
      </p:sp>
    </p:spTree>
    <p:extLst>
      <p:ext uri="{BB962C8B-B14F-4D97-AF65-F5344CB8AC3E}">
        <p14:creationId xmlns:p14="http://schemas.microsoft.com/office/powerpoint/2010/main" val="10307982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smtClean="0"/>
              <a:t>What is metamorphic rock?</a:t>
            </a:r>
          </a:p>
          <a:p>
            <a:r>
              <a:rPr lang="en-US" dirty="0" smtClean="0"/>
              <a:t>How is it formed?</a:t>
            </a:r>
            <a:endParaRPr lang="en-US" dirty="0"/>
          </a:p>
        </p:txBody>
      </p:sp>
    </p:spTree>
    <p:extLst>
      <p:ext uri="{BB962C8B-B14F-4D97-AF65-F5344CB8AC3E}">
        <p14:creationId xmlns:p14="http://schemas.microsoft.com/office/powerpoint/2010/main" val="1136492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Mastery Looks Like</a:t>
            </a:r>
            <a:endParaRPr lang="en-US" dirty="0"/>
          </a:p>
        </p:txBody>
      </p:sp>
      <p:pic>
        <p:nvPicPr>
          <p:cNvPr id="4" name="Picture 3" descr="Screen Shot 2014-11-02 at 11.03.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 y="1495912"/>
            <a:ext cx="8978900" cy="2933700"/>
          </a:xfrm>
          <a:prstGeom prst="rect">
            <a:avLst/>
          </a:prstGeom>
        </p:spPr>
      </p:pic>
      <p:sp>
        <p:nvSpPr>
          <p:cNvPr id="5" name="TextBox 4"/>
          <p:cNvSpPr txBox="1"/>
          <p:nvPr/>
        </p:nvSpPr>
        <p:spPr>
          <a:xfrm>
            <a:off x="2643797" y="4997101"/>
            <a:ext cx="4298936" cy="369332"/>
          </a:xfrm>
          <a:prstGeom prst="rect">
            <a:avLst/>
          </a:prstGeom>
          <a:noFill/>
        </p:spPr>
        <p:txBody>
          <a:bodyPr wrap="none" rtlCol="0">
            <a:spAutoFit/>
          </a:bodyPr>
          <a:lstStyle/>
          <a:p>
            <a:r>
              <a:rPr lang="en-US" dirty="0" smtClean="0"/>
              <a:t>Which number represents metamorphic rock?</a:t>
            </a:r>
            <a:endParaRPr lang="en-US" dirty="0"/>
          </a:p>
        </p:txBody>
      </p:sp>
    </p:spTree>
    <p:extLst>
      <p:ext uri="{BB962C8B-B14F-4D97-AF65-F5344CB8AC3E}">
        <p14:creationId xmlns:p14="http://schemas.microsoft.com/office/powerpoint/2010/main" val="3409686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Rock from Old Rock</a:t>
            </a:r>
            <a:endParaRPr lang="en-US" dirty="0"/>
          </a:p>
        </p:txBody>
      </p:sp>
      <p:sp>
        <p:nvSpPr>
          <p:cNvPr id="3" name="Content Placeholder 2"/>
          <p:cNvSpPr>
            <a:spLocks noGrp="1"/>
          </p:cNvSpPr>
          <p:nvPr>
            <p:ph sz="quarter" idx="1"/>
          </p:nvPr>
        </p:nvSpPr>
        <p:spPr/>
        <p:txBody>
          <a:bodyPr/>
          <a:lstStyle/>
          <a:p>
            <a:r>
              <a:rPr lang="en-US" dirty="0"/>
              <a:t>Physical changes on &amp; within Earth constantly </a:t>
            </a:r>
            <a:r>
              <a:rPr lang="en-US" dirty="0" smtClean="0"/>
              <a:t>change </a:t>
            </a:r>
            <a:r>
              <a:rPr lang="en-US" dirty="0"/>
              <a:t>rocks</a:t>
            </a:r>
            <a:r>
              <a:rPr lang="en-US" dirty="0" smtClean="0"/>
              <a:t>.</a:t>
            </a:r>
          </a:p>
          <a:p>
            <a:r>
              <a:rPr lang="en-US" dirty="0" smtClean="0"/>
              <a:t>Examples: </a:t>
            </a:r>
          </a:p>
          <a:p>
            <a:pPr lvl="1"/>
            <a:r>
              <a:rPr lang="en-US" dirty="0"/>
              <a:t>Weathering and Erosion = Sedimentary Rock</a:t>
            </a:r>
          </a:p>
          <a:p>
            <a:pPr lvl="1"/>
            <a:r>
              <a:rPr lang="en-US" dirty="0"/>
              <a:t>High Temperature with Molten Rock = </a:t>
            </a:r>
            <a:r>
              <a:rPr lang="en-US" dirty="0" smtClean="0"/>
              <a:t>Igneous</a:t>
            </a:r>
          </a:p>
          <a:p>
            <a:r>
              <a:rPr lang="en-US" dirty="0" smtClean="0"/>
              <a:t>Pressure and temperature increase as rocks are compressed or buried deeply. </a:t>
            </a:r>
          </a:p>
          <a:p>
            <a:r>
              <a:rPr lang="en-US" dirty="0" smtClean="0"/>
              <a:t>This leads to change in chemistry and grain sizes of rock. (without melting it)</a:t>
            </a:r>
          </a:p>
          <a:p>
            <a:pPr lvl="1"/>
            <a:endParaRPr lang="en-US" dirty="0"/>
          </a:p>
        </p:txBody>
      </p:sp>
    </p:spTree>
    <p:extLst>
      <p:ext uri="{BB962C8B-B14F-4D97-AF65-F5344CB8AC3E}">
        <p14:creationId xmlns:p14="http://schemas.microsoft.com/office/powerpoint/2010/main" val="23453078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Rock from Old Rock</a:t>
            </a:r>
            <a:endParaRPr lang="en-US" dirty="0"/>
          </a:p>
        </p:txBody>
      </p:sp>
      <p:sp>
        <p:nvSpPr>
          <p:cNvPr id="3" name="Content Placeholder 2"/>
          <p:cNvSpPr>
            <a:spLocks noGrp="1"/>
          </p:cNvSpPr>
          <p:nvPr>
            <p:ph sz="quarter" idx="1"/>
          </p:nvPr>
        </p:nvSpPr>
        <p:spPr/>
        <p:txBody>
          <a:bodyPr/>
          <a:lstStyle/>
          <a:p>
            <a:r>
              <a:rPr lang="en-US" dirty="0" smtClean="0"/>
              <a:t>These changes happen where Earth’s tectonic plates collide to form mountains.</a:t>
            </a:r>
          </a:p>
          <a:p>
            <a:r>
              <a:rPr lang="en-US" dirty="0" smtClean="0"/>
              <a:t>This change in rocks takes MILLIONS of years.</a:t>
            </a:r>
          </a:p>
          <a:p>
            <a:r>
              <a:rPr lang="en-US" dirty="0" smtClean="0"/>
              <a:t>Existing rocks are cooked when magma is forced upward in Earth’s crust – changing the mineral crystals.  </a:t>
            </a:r>
          </a:p>
          <a:p>
            <a:endParaRPr lang="en-US" dirty="0"/>
          </a:p>
        </p:txBody>
      </p:sp>
      <p:pic>
        <p:nvPicPr>
          <p:cNvPr id="4" name="Picture 3"/>
          <p:cNvPicPr>
            <a:picLocks noChangeAspect="1"/>
          </p:cNvPicPr>
          <p:nvPr/>
        </p:nvPicPr>
        <p:blipFill>
          <a:blip r:embed="rId2"/>
          <a:stretch>
            <a:fillRect/>
          </a:stretch>
        </p:blipFill>
        <p:spPr>
          <a:xfrm>
            <a:off x="1725451" y="4085813"/>
            <a:ext cx="5752062" cy="2772187"/>
          </a:xfrm>
          <a:prstGeom prst="rect">
            <a:avLst/>
          </a:prstGeom>
        </p:spPr>
      </p:pic>
    </p:spTree>
    <p:extLst>
      <p:ext uri="{BB962C8B-B14F-4D97-AF65-F5344CB8AC3E}">
        <p14:creationId xmlns:p14="http://schemas.microsoft.com/office/powerpoint/2010/main" val="3078418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Metamorphic Rock</a:t>
            </a:r>
            <a:endParaRPr lang="en-US" dirty="0"/>
          </a:p>
        </p:txBody>
      </p:sp>
      <p:sp>
        <p:nvSpPr>
          <p:cNvPr id="3" name="Content Placeholder 2"/>
          <p:cNvSpPr>
            <a:spLocks noGrp="1"/>
          </p:cNvSpPr>
          <p:nvPr>
            <p:ph sz="quarter" idx="1"/>
          </p:nvPr>
        </p:nvSpPr>
        <p:spPr>
          <a:xfrm>
            <a:off x="-1" y="1600200"/>
            <a:ext cx="9144001" cy="2750700"/>
          </a:xfrm>
        </p:spPr>
        <p:txBody>
          <a:bodyPr>
            <a:normAutofit fontScale="77500" lnSpcReduction="20000"/>
          </a:bodyPr>
          <a:lstStyle/>
          <a:p>
            <a:r>
              <a:rPr lang="en-US" dirty="0" smtClean="0"/>
              <a:t>The term “metamorphic” means “to change form.”</a:t>
            </a:r>
          </a:p>
          <a:p>
            <a:r>
              <a:rPr lang="en-US" dirty="0" smtClean="0"/>
              <a:t>Process</a:t>
            </a:r>
          </a:p>
          <a:p>
            <a:pPr lvl="1"/>
            <a:r>
              <a:rPr lang="en-US" dirty="0"/>
              <a:t>New rocks form thousands of meters below Earth’s surface where temperatures and pressures are…</a:t>
            </a:r>
          </a:p>
          <a:p>
            <a:pPr lvl="2"/>
            <a:r>
              <a:rPr lang="en-US" dirty="0"/>
              <a:t>HIGH!</a:t>
            </a:r>
          </a:p>
          <a:p>
            <a:pPr lvl="1"/>
            <a:r>
              <a:rPr lang="en-US" dirty="0"/>
              <a:t>New </a:t>
            </a:r>
            <a:r>
              <a:rPr lang="en-US" dirty="0" smtClean="0"/>
              <a:t>rocks </a:t>
            </a:r>
            <a:r>
              <a:rPr lang="en-US" dirty="0"/>
              <a:t>are formed when existing rock is heated and squeezed, but not melted</a:t>
            </a:r>
            <a:r>
              <a:rPr lang="en-US" dirty="0" smtClean="0"/>
              <a:t>.</a:t>
            </a:r>
          </a:p>
          <a:p>
            <a:r>
              <a:rPr lang="en-US" dirty="0" smtClean="0"/>
              <a:t>Rocks look different, have recrystallized and have been chemically changed. </a:t>
            </a:r>
          </a:p>
        </p:txBody>
      </p:sp>
      <p:pic>
        <p:nvPicPr>
          <p:cNvPr id="5" name="Picture 4"/>
          <p:cNvPicPr>
            <a:picLocks noChangeAspect="1"/>
          </p:cNvPicPr>
          <p:nvPr/>
        </p:nvPicPr>
        <p:blipFill>
          <a:blip r:embed="rId2"/>
          <a:stretch>
            <a:fillRect/>
          </a:stretch>
        </p:blipFill>
        <p:spPr>
          <a:xfrm>
            <a:off x="2227325" y="4350900"/>
            <a:ext cx="4756115" cy="2507099"/>
          </a:xfrm>
          <a:prstGeom prst="rect">
            <a:avLst/>
          </a:prstGeom>
        </p:spPr>
      </p:pic>
    </p:spTree>
    <p:extLst>
      <p:ext uri="{BB962C8B-B14F-4D97-AF65-F5344CB8AC3E}">
        <p14:creationId xmlns:p14="http://schemas.microsoft.com/office/powerpoint/2010/main" val="4095054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Changed Rocks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6574" y="2248568"/>
            <a:ext cx="2673859"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86577" y="2248568"/>
            <a:ext cx="25908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709988" y="3950368"/>
            <a:ext cx="894295" cy="369332"/>
          </a:xfrm>
          <a:prstGeom prst="rect">
            <a:avLst/>
          </a:prstGeom>
          <a:noFill/>
        </p:spPr>
        <p:txBody>
          <a:bodyPr wrap="none" rtlCol="0">
            <a:spAutoFit/>
          </a:bodyPr>
          <a:lstStyle/>
          <a:p>
            <a:r>
              <a:rPr lang="en-US" dirty="0" smtClean="0"/>
              <a:t>Granite</a:t>
            </a:r>
            <a:endParaRPr lang="en-US" dirty="0"/>
          </a:p>
        </p:txBody>
      </p:sp>
      <p:sp>
        <p:nvSpPr>
          <p:cNvPr id="7" name="TextBox 6"/>
          <p:cNvSpPr txBox="1"/>
          <p:nvPr/>
        </p:nvSpPr>
        <p:spPr>
          <a:xfrm>
            <a:off x="6275600" y="3950368"/>
            <a:ext cx="783500" cy="369332"/>
          </a:xfrm>
          <a:prstGeom prst="rect">
            <a:avLst/>
          </a:prstGeom>
          <a:noFill/>
        </p:spPr>
        <p:txBody>
          <a:bodyPr wrap="none" rtlCol="0">
            <a:spAutoFit/>
          </a:bodyPr>
          <a:lstStyle/>
          <a:p>
            <a:r>
              <a:rPr lang="en-US" dirty="0" smtClean="0"/>
              <a:t>Gneiss</a:t>
            </a:r>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56573" y="4713895"/>
            <a:ext cx="2336099" cy="1624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86577" y="4548632"/>
            <a:ext cx="25908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417389" y="6404167"/>
            <a:ext cx="1127269" cy="369332"/>
          </a:xfrm>
          <a:prstGeom prst="rect">
            <a:avLst/>
          </a:prstGeom>
          <a:noFill/>
        </p:spPr>
        <p:txBody>
          <a:bodyPr wrap="none" rtlCol="0">
            <a:spAutoFit/>
          </a:bodyPr>
          <a:lstStyle/>
          <a:p>
            <a:r>
              <a:rPr lang="en-US" dirty="0" smtClean="0"/>
              <a:t>Sandstone </a:t>
            </a:r>
            <a:endParaRPr lang="en-US" dirty="0"/>
          </a:p>
        </p:txBody>
      </p:sp>
      <p:sp>
        <p:nvSpPr>
          <p:cNvPr id="11" name="TextBox 10"/>
          <p:cNvSpPr txBox="1"/>
          <p:nvPr/>
        </p:nvSpPr>
        <p:spPr>
          <a:xfrm>
            <a:off x="6275600" y="6404167"/>
            <a:ext cx="1064827" cy="369332"/>
          </a:xfrm>
          <a:prstGeom prst="rect">
            <a:avLst/>
          </a:prstGeom>
          <a:noFill/>
        </p:spPr>
        <p:txBody>
          <a:bodyPr wrap="none" rtlCol="0">
            <a:spAutoFit/>
          </a:bodyPr>
          <a:lstStyle/>
          <a:p>
            <a:r>
              <a:rPr lang="en-US" dirty="0" smtClean="0"/>
              <a:t>Quartzite</a:t>
            </a:r>
            <a:endParaRPr lang="en-US" dirty="0"/>
          </a:p>
        </p:txBody>
      </p:sp>
      <p:sp>
        <p:nvSpPr>
          <p:cNvPr id="12" name="Right Arrow 11"/>
          <p:cNvSpPr/>
          <p:nvPr/>
        </p:nvSpPr>
        <p:spPr>
          <a:xfrm>
            <a:off x="4167227" y="2701117"/>
            <a:ext cx="822960" cy="822960"/>
          </a:xfrm>
          <a:prstGeom prst="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ight Arrow 12"/>
          <p:cNvSpPr/>
          <p:nvPr/>
        </p:nvSpPr>
        <p:spPr>
          <a:xfrm>
            <a:off x="4167227" y="5026621"/>
            <a:ext cx="822960" cy="822960"/>
          </a:xfrm>
          <a:prstGeom prst="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176611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p:tgtEl>
                                          <p:spTgt spid="12"/>
                                        </p:tgtEl>
                                        <p:attrNameLst>
                                          <p:attrName>ppt_y</p:attrName>
                                        </p:attrNameLst>
                                      </p:cBhvr>
                                      <p:tavLst>
                                        <p:tav tm="0">
                                          <p:val>
                                            <p:strVal val="#ppt_y+#ppt_h*1.125000"/>
                                          </p:val>
                                        </p:tav>
                                        <p:tav tm="100000">
                                          <p:val>
                                            <p:strVal val="#ppt_y"/>
                                          </p:val>
                                        </p:tav>
                                      </p:tavLst>
                                    </p:anim>
                                    <p:animEffect transition="in" filter="wipe(up)">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ppt_y</p:attrName>
                                        </p:attrNameLst>
                                      </p:cBhvr>
                                      <p:tavLst>
                                        <p:tav tm="0">
                                          <p:val>
                                            <p:strVal val="#ppt_y+#ppt_h*1.125000"/>
                                          </p:val>
                                        </p:tav>
                                        <p:tav tm="100000">
                                          <p:val>
                                            <p:strVal val="#ppt_y"/>
                                          </p:val>
                                        </p:tav>
                                      </p:tavLst>
                                    </p:anim>
                                    <p:animEffect transition="in" filter="wipe(up)">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Changed Rock</a:t>
            </a:r>
            <a:endParaRPr lang="en-US" dirty="0"/>
          </a:p>
        </p:txBody>
      </p:sp>
      <p:pic>
        <p:nvPicPr>
          <p:cNvPr id="4" name="Content Placeholder 3"/>
          <p:cNvPicPr>
            <a:picLocks noGrp="1" noChangeAspect="1"/>
          </p:cNvPicPr>
          <p:nvPr/>
        </p:nvPicPr>
        <p:blipFill>
          <a:blip r:embed="rId2">
            <a:extLst>
              <a:ext uri="{28A0092B-C50C-407E-A947-70E740481C1C}">
                <a14:useLocalDpi xmlns:a14="http://schemas.microsoft.com/office/drawing/2010/main" val="0"/>
              </a:ext>
            </a:extLst>
          </a:blip>
          <a:srcRect t="18518" b="18518"/>
          <a:stretch>
            <a:fillRect/>
          </a:stretch>
        </p:blipFill>
        <p:spPr bwMode="auto">
          <a:xfrm flipH="1">
            <a:off x="785568" y="2506795"/>
            <a:ext cx="29718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7640" y="2506795"/>
            <a:ext cx="328930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681244" y="5015104"/>
            <a:ext cx="1064827" cy="369332"/>
          </a:xfrm>
          <a:prstGeom prst="rect">
            <a:avLst/>
          </a:prstGeom>
          <a:noFill/>
        </p:spPr>
        <p:txBody>
          <a:bodyPr wrap="none" rtlCol="0">
            <a:spAutoFit/>
          </a:bodyPr>
          <a:lstStyle/>
          <a:p>
            <a:r>
              <a:rPr lang="en-US" dirty="0" smtClean="0"/>
              <a:t>Limestone</a:t>
            </a:r>
            <a:endParaRPr lang="en-US" dirty="0"/>
          </a:p>
        </p:txBody>
      </p:sp>
      <p:sp>
        <p:nvSpPr>
          <p:cNvPr id="7" name="TextBox 6"/>
          <p:cNvSpPr txBox="1"/>
          <p:nvPr/>
        </p:nvSpPr>
        <p:spPr>
          <a:xfrm>
            <a:off x="6349379" y="5080877"/>
            <a:ext cx="860257" cy="369332"/>
          </a:xfrm>
          <a:prstGeom prst="rect">
            <a:avLst/>
          </a:prstGeom>
          <a:noFill/>
        </p:spPr>
        <p:txBody>
          <a:bodyPr wrap="none" rtlCol="0">
            <a:spAutoFit/>
          </a:bodyPr>
          <a:lstStyle/>
          <a:p>
            <a:r>
              <a:rPr lang="en-US" dirty="0" smtClean="0"/>
              <a:t>Marble</a:t>
            </a:r>
            <a:endParaRPr lang="en-US" dirty="0"/>
          </a:p>
        </p:txBody>
      </p:sp>
      <p:sp>
        <p:nvSpPr>
          <p:cNvPr id="8" name="Right Arrow 7"/>
          <p:cNvSpPr/>
          <p:nvPr/>
        </p:nvSpPr>
        <p:spPr>
          <a:xfrm>
            <a:off x="4042028" y="3345103"/>
            <a:ext cx="822960" cy="822960"/>
          </a:xfrm>
          <a:prstGeom prst="right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177087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ppt_w*0.70"/>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Metamorphic Rock</a:t>
            </a:r>
            <a:endParaRPr lang="en-US" dirty="0"/>
          </a:p>
        </p:txBody>
      </p:sp>
      <p:sp>
        <p:nvSpPr>
          <p:cNvPr id="3" name="Content Placeholder 2"/>
          <p:cNvSpPr>
            <a:spLocks noGrp="1"/>
          </p:cNvSpPr>
          <p:nvPr>
            <p:ph sz="quarter" idx="1"/>
          </p:nvPr>
        </p:nvSpPr>
        <p:spPr/>
        <p:txBody>
          <a:bodyPr/>
          <a:lstStyle/>
          <a:p>
            <a:r>
              <a:rPr lang="en-US" dirty="0" smtClean="0"/>
              <a:t>Can any rock become metamorphic rock?</a:t>
            </a:r>
          </a:p>
          <a:p>
            <a:pPr lvl="1"/>
            <a:r>
              <a:rPr lang="en-US" dirty="0" smtClean="0"/>
              <a:t>Think about it.  Come with your answer tomorrow. </a:t>
            </a:r>
            <a:endParaRPr lang="en-US" dirty="0"/>
          </a:p>
        </p:txBody>
      </p:sp>
    </p:spTree>
    <p:extLst>
      <p:ext uri="{BB962C8B-B14F-4D97-AF65-F5344CB8AC3E}">
        <p14:creationId xmlns:p14="http://schemas.microsoft.com/office/powerpoint/2010/main" val="103579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Section 3</a:t>
            </a:r>
            <a:br>
              <a:rPr lang="en-US" dirty="0" smtClean="0"/>
            </a:br>
            <a:r>
              <a:rPr lang="en-US" dirty="0" smtClean="0"/>
              <a:t>Day 1</a:t>
            </a:r>
            <a:endParaRPr lang="en-US" dirty="0"/>
          </a:p>
        </p:txBody>
      </p:sp>
      <p:sp>
        <p:nvSpPr>
          <p:cNvPr id="3" name="Subtitle 2"/>
          <p:cNvSpPr>
            <a:spLocks noGrp="1"/>
          </p:cNvSpPr>
          <p:nvPr>
            <p:ph type="subTitle" idx="1"/>
          </p:nvPr>
        </p:nvSpPr>
        <p:spPr>
          <a:xfrm>
            <a:off x="2362200" y="6220741"/>
            <a:ext cx="6705600" cy="637259"/>
          </a:xfrm>
        </p:spPr>
        <p:txBody>
          <a:bodyPr>
            <a:normAutofit fontScale="62500" lnSpcReduction="20000"/>
          </a:bodyPr>
          <a:lstStyle/>
          <a:p>
            <a:r>
              <a:rPr lang="en-US" b="1" dirty="0"/>
              <a:t>SPI 0707.7.2 </a:t>
            </a:r>
            <a:r>
              <a:rPr lang="en-US" dirty="0"/>
              <a:t>Label a diagram that depicts the three different rock types. </a:t>
            </a:r>
            <a:endParaRPr lang="en-US" dirty="0" smtClean="0"/>
          </a:p>
          <a:p>
            <a:r>
              <a:rPr lang="en-US" b="1" dirty="0"/>
              <a:t>SPI 0707.7.3 </a:t>
            </a:r>
            <a:r>
              <a:rPr lang="en-US" dirty="0"/>
              <a:t>Identify the major processes that drive the rock cycle. </a:t>
            </a:r>
            <a:endParaRPr lang="en-US" dirty="0" smtClean="0"/>
          </a:p>
          <a:p>
            <a:endParaRPr lang="en-US" dirty="0"/>
          </a:p>
        </p:txBody>
      </p:sp>
    </p:spTree>
    <p:extLst>
      <p:ext uri="{BB962C8B-B14F-4D97-AF65-F5344CB8AC3E}">
        <p14:creationId xmlns:p14="http://schemas.microsoft.com/office/powerpoint/2010/main" val="7142588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pic>
        <p:nvPicPr>
          <p:cNvPr id="6" name="Picture 5" descr="Screen Shot 2014-11-02 at 11.03.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 y="1495912"/>
            <a:ext cx="8978900" cy="2933700"/>
          </a:xfrm>
          <a:prstGeom prst="rect">
            <a:avLst/>
          </a:prstGeom>
        </p:spPr>
      </p:pic>
      <p:sp>
        <p:nvSpPr>
          <p:cNvPr id="7" name="TextBox 6"/>
          <p:cNvSpPr txBox="1"/>
          <p:nvPr/>
        </p:nvSpPr>
        <p:spPr>
          <a:xfrm>
            <a:off x="2144182" y="4429612"/>
            <a:ext cx="4695930" cy="369332"/>
          </a:xfrm>
          <a:prstGeom prst="rect">
            <a:avLst/>
          </a:prstGeom>
          <a:noFill/>
        </p:spPr>
        <p:txBody>
          <a:bodyPr wrap="none" rtlCol="0">
            <a:spAutoFit/>
          </a:bodyPr>
          <a:lstStyle/>
          <a:p>
            <a:r>
              <a:rPr lang="en-US" dirty="0" smtClean="0"/>
              <a:t>Identify the process that shows metamorphic rock.</a:t>
            </a:r>
            <a:endParaRPr lang="en-US" dirty="0"/>
          </a:p>
        </p:txBody>
      </p:sp>
    </p:spTree>
    <p:extLst>
      <p:ext uri="{BB962C8B-B14F-4D97-AF65-F5344CB8AC3E}">
        <p14:creationId xmlns:p14="http://schemas.microsoft.com/office/powerpoint/2010/main" val="429012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184075" y="1600200"/>
            <a:ext cx="8780449" cy="4951824"/>
          </a:xfrm>
        </p:spPr>
        <p:txBody>
          <a:bodyPr/>
          <a:lstStyle/>
          <a:p>
            <a:r>
              <a:rPr lang="en-US" dirty="0" smtClean="0"/>
              <a:t>We will review for your science quiz that is coming up tomorrow.</a:t>
            </a:r>
          </a:p>
          <a:p>
            <a:r>
              <a:rPr lang="en-US" dirty="0" smtClean="0"/>
              <a:t>We will preview and start discussing </a:t>
            </a:r>
            <a:r>
              <a:rPr lang="en-US" dirty="0"/>
              <a:t>m</a:t>
            </a:r>
            <a:r>
              <a:rPr lang="en-US" dirty="0" smtClean="0"/>
              <a:t>etamorphic rock.</a:t>
            </a:r>
          </a:p>
          <a:p>
            <a:r>
              <a:rPr lang="en-US" dirty="0" smtClean="0"/>
              <a:t>Remember, you get five points for having the flow chart correctly completed and stapled to your quiz.  </a:t>
            </a:r>
          </a:p>
          <a:p>
            <a:r>
              <a:rPr lang="en-US" dirty="0" smtClean="0"/>
              <a:t>We will complete the flow chart after we review for our quiz.</a:t>
            </a:r>
          </a:p>
          <a:p>
            <a:endParaRPr lang="en-US" dirty="0"/>
          </a:p>
          <a:p>
            <a:endParaRPr lang="en-US" dirty="0"/>
          </a:p>
        </p:txBody>
      </p:sp>
    </p:spTree>
    <p:extLst>
      <p:ext uri="{BB962C8B-B14F-4D97-AF65-F5344CB8AC3E}">
        <p14:creationId xmlns:p14="http://schemas.microsoft.com/office/powerpoint/2010/main" val="3834345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lstStyle/>
          <a:p>
            <a:r>
              <a:rPr lang="en-US" dirty="0" smtClean="0"/>
              <a:t>Complete p.276 1-5.</a:t>
            </a:r>
          </a:p>
          <a:p>
            <a:r>
              <a:rPr lang="en-US" dirty="0" smtClean="0"/>
              <a:t>Complete p. 283 1-4.</a:t>
            </a:r>
          </a:p>
          <a:p>
            <a:r>
              <a:rPr lang="en-US" dirty="0" smtClean="0"/>
              <a:t>Be ready to discuss.</a:t>
            </a:r>
          </a:p>
          <a:p>
            <a:r>
              <a:rPr lang="en-US" dirty="0" smtClean="0"/>
              <a:t>Use your book and notes to help you.  </a:t>
            </a:r>
            <a:endParaRPr lang="en-US" dirty="0"/>
          </a:p>
        </p:txBody>
      </p:sp>
    </p:spTree>
    <p:extLst>
      <p:ext uri="{BB962C8B-B14F-4D97-AF65-F5344CB8AC3E}">
        <p14:creationId xmlns:p14="http://schemas.microsoft.com/office/powerpoint/2010/main" val="33418427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Answers p. 276</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Explain the difference between a mineral and a rock.  Name five common rock-forming minerals.</a:t>
            </a:r>
          </a:p>
          <a:p>
            <a:pPr marL="320040" lvl="1" indent="0">
              <a:buNone/>
            </a:pPr>
            <a:r>
              <a:rPr lang="en-US" dirty="0">
                <a:solidFill>
                  <a:srgbClr val="FF0000"/>
                </a:solidFill>
              </a:rPr>
              <a:t>Minerals:  Naturally occurring, inorganic solid with a definite composition and orderly internal atomic arrangement.  Rock:  usually comprised of two or more minerals.  Rock-forming minerals include quartz, feldspar, calcite, gypsum, and halite, among others</a:t>
            </a:r>
            <a:r>
              <a:rPr lang="en-US" dirty="0" smtClean="0">
                <a:solidFill>
                  <a:srgbClr val="FF0000"/>
                </a:solidFill>
              </a:rPr>
              <a:t>.</a:t>
            </a:r>
          </a:p>
          <a:p>
            <a:pPr marL="514350" indent="-514350">
              <a:buAutoNum type="arabicPeriod"/>
            </a:pPr>
            <a:r>
              <a:rPr lang="en-US" dirty="0" smtClean="0"/>
              <a:t>List five properties that are used most commonly to identify minerals.  </a:t>
            </a:r>
          </a:p>
          <a:p>
            <a:pPr marL="320040" lvl="1" indent="0">
              <a:buNone/>
            </a:pPr>
            <a:r>
              <a:rPr lang="en-US" dirty="0" smtClean="0">
                <a:solidFill>
                  <a:srgbClr val="FF0000"/>
                </a:solidFill>
              </a:rPr>
              <a:t>Color, luster, streak, hardness, cleavage, magnetism</a:t>
            </a:r>
          </a:p>
        </p:txBody>
      </p:sp>
    </p:spTree>
    <p:extLst>
      <p:ext uri="{BB962C8B-B14F-4D97-AF65-F5344CB8AC3E}">
        <p14:creationId xmlns:p14="http://schemas.microsoft.com/office/powerpoint/2010/main" val="3951980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Answers p. 276</a:t>
            </a:r>
            <a:endParaRPr lang="en-US" dirty="0"/>
          </a:p>
        </p:txBody>
      </p:sp>
      <p:sp>
        <p:nvSpPr>
          <p:cNvPr id="3" name="Content Placeholder 2"/>
          <p:cNvSpPr>
            <a:spLocks noGrp="1"/>
          </p:cNvSpPr>
          <p:nvPr>
            <p:ph sz="quarter" idx="1"/>
          </p:nvPr>
        </p:nvSpPr>
        <p:spPr>
          <a:xfrm>
            <a:off x="0" y="1600200"/>
            <a:ext cx="9144000" cy="5257800"/>
          </a:xfrm>
        </p:spPr>
        <p:txBody>
          <a:bodyPr>
            <a:normAutofit fontScale="85000" lnSpcReduction="10000"/>
          </a:bodyPr>
          <a:lstStyle/>
          <a:p>
            <a:pPr marL="514350" indent="-514350">
              <a:buAutoNum type="arabicPeriod" startAt="3"/>
            </a:pPr>
            <a:r>
              <a:rPr lang="en-US" dirty="0" smtClean="0"/>
              <a:t>Describe an event that must occur in order for diamond to reach Earth’s surface.  Where in Earth is diamond formed?</a:t>
            </a:r>
          </a:p>
          <a:p>
            <a:pPr marL="0" lvl="1" indent="0">
              <a:spcBef>
                <a:spcPts val="700"/>
              </a:spcBef>
              <a:buClr>
                <a:schemeClr val="accent2"/>
              </a:buClr>
              <a:buSzPct val="60000"/>
              <a:buNone/>
            </a:pPr>
            <a:r>
              <a:rPr lang="en-US" dirty="0">
                <a:solidFill>
                  <a:srgbClr val="FF0000"/>
                </a:solidFill>
              </a:rPr>
              <a:t>Diamonds form in Earth’s mantle under conditions of high pressure.  Diamonds erupt to the surface via volcanic eruptions.  </a:t>
            </a:r>
            <a:endParaRPr lang="en-US" dirty="0" smtClean="0">
              <a:solidFill>
                <a:srgbClr val="FF0000"/>
              </a:solidFill>
            </a:endParaRPr>
          </a:p>
          <a:p>
            <a:pPr marL="514350" indent="-514350">
              <a:buAutoNum type="arabicPeriod" startAt="3"/>
            </a:pPr>
            <a:r>
              <a:rPr lang="en-US" dirty="0" smtClean="0"/>
              <a:t>Describe the steps of mining, smelting, and refining that are used to extract minerals or elements from ores.  When is a mineral considered to be an ore? </a:t>
            </a:r>
          </a:p>
          <a:p>
            <a:pPr marL="0" indent="0">
              <a:buNone/>
            </a:pPr>
            <a:r>
              <a:rPr lang="en-US" dirty="0" smtClean="0">
                <a:solidFill>
                  <a:srgbClr val="FF0000"/>
                </a:solidFill>
              </a:rPr>
              <a:t>Minerals first are extracted from Earth by mining.  Mined material can be melted and desired substances separated from unwanted material during smelting.  Refining purifies the desired mineral even more.  Earth materials are considered ores when they can undergo expensive mining and refinement processes and still yield a profit.  </a:t>
            </a:r>
          </a:p>
          <a:p>
            <a:pPr marL="514350" indent="-514350">
              <a:buAutoNum type="arabicPeriod" startAt="3"/>
            </a:pPr>
            <a:r>
              <a:rPr lang="en-US" dirty="0" smtClean="0"/>
              <a:t>Would you want to live close to a working gold mine?  Explain.  </a:t>
            </a:r>
          </a:p>
          <a:p>
            <a:pPr marL="0" indent="0">
              <a:buNone/>
            </a:pPr>
            <a:endParaRPr lang="en-US" dirty="0" smtClean="0"/>
          </a:p>
          <a:p>
            <a:pPr marL="320040" lvl="1" indent="0">
              <a:buNone/>
            </a:pPr>
            <a:endParaRPr lang="en-US" dirty="0" smtClean="0"/>
          </a:p>
          <a:p>
            <a:pPr marL="514350" indent="-514350">
              <a:buAutoNum type="arabicPeriod" startAt="3"/>
            </a:pPr>
            <a:endParaRPr lang="en-US" dirty="0"/>
          </a:p>
        </p:txBody>
      </p:sp>
    </p:spTree>
    <p:extLst>
      <p:ext uri="{BB962C8B-B14F-4D97-AF65-F5344CB8AC3E}">
        <p14:creationId xmlns:p14="http://schemas.microsoft.com/office/powerpoint/2010/main" val="845799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 283</a:t>
            </a:r>
            <a:endParaRPr lang="en-US" dirty="0"/>
          </a:p>
        </p:txBody>
      </p:sp>
      <p:sp>
        <p:nvSpPr>
          <p:cNvPr id="3" name="Content Placeholder 2"/>
          <p:cNvSpPr>
            <a:spLocks noGrp="1"/>
          </p:cNvSpPr>
          <p:nvPr>
            <p:ph sz="quarter" idx="1"/>
          </p:nvPr>
        </p:nvSpPr>
        <p:spPr/>
        <p:txBody>
          <a:bodyPr>
            <a:normAutofit fontScale="85000" lnSpcReduction="20000"/>
          </a:bodyPr>
          <a:lstStyle/>
          <a:p>
            <a:pPr marL="514350" indent="-514350">
              <a:buAutoNum type="arabicPeriod"/>
            </a:pPr>
            <a:r>
              <a:rPr lang="en-US" dirty="0" smtClean="0"/>
              <a:t>Compare/Contrast the ways in which extrusive and intrusive igneous rocks are formed.</a:t>
            </a:r>
          </a:p>
          <a:p>
            <a:pPr marL="320040" lvl="1" indent="0">
              <a:buNone/>
            </a:pPr>
            <a:r>
              <a:rPr lang="en-US" dirty="0" smtClean="0">
                <a:solidFill>
                  <a:srgbClr val="FF0000"/>
                </a:solidFill>
              </a:rPr>
              <a:t>Extrusive igneous rocks cool quickly from lava, producing no or small crystals.  Intrusive igneous rocks cool slowly from magma, producing large crystals. </a:t>
            </a:r>
          </a:p>
          <a:p>
            <a:pPr marL="514350" indent="-514350">
              <a:buAutoNum type="arabicPeriod"/>
            </a:pPr>
            <a:r>
              <a:rPr lang="en-US" dirty="0" smtClean="0"/>
              <a:t>Diagram how each of the three kinds of sedimentary rock forms.  List one example of each kind of rock:  detrital/</a:t>
            </a:r>
            <a:r>
              <a:rPr lang="en-US" dirty="0" err="1" smtClean="0"/>
              <a:t>clastic</a:t>
            </a:r>
            <a:r>
              <a:rPr lang="en-US" dirty="0" smtClean="0"/>
              <a:t>, chemical, and organic</a:t>
            </a:r>
          </a:p>
          <a:p>
            <a:pPr marL="0" indent="0">
              <a:buNone/>
            </a:pPr>
            <a:r>
              <a:rPr lang="en-US" dirty="0"/>
              <a:t> </a:t>
            </a:r>
            <a:r>
              <a:rPr lang="en-US" dirty="0" smtClean="0"/>
              <a:t> </a:t>
            </a:r>
            <a:r>
              <a:rPr lang="en-US" dirty="0" smtClean="0">
                <a:solidFill>
                  <a:srgbClr val="FF0000"/>
                </a:solidFill>
              </a:rPr>
              <a:t> Detrital rocks – pieces of other rocks, sandstone</a:t>
            </a:r>
          </a:p>
          <a:p>
            <a:pPr marL="0" indent="0">
              <a:buNone/>
            </a:pPr>
            <a:r>
              <a:rPr lang="en-US" dirty="0" smtClean="0">
                <a:solidFill>
                  <a:srgbClr val="FF0000"/>
                </a:solidFill>
              </a:rPr>
              <a:t>   Chemical rocks – precipitation of minerals from solution,   rock salt</a:t>
            </a:r>
          </a:p>
          <a:p>
            <a:pPr marL="0" indent="0">
              <a:buNone/>
            </a:pPr>
            <a:r>
              <a:rPr lang="en-US" dirty="0">
                <a:solidFill>
                  <a:srgbClr val="FF0000"/>
                </a:solidFill>
              </a:rPr>
              <a:t> </a:t>
            </a:r>
            <a:r>
              <a:rPr lang="en-US" dirty="0" smtClean="0">
                <a:solidFill>
                  <a:srgbClr val="FF0000"/>
                </a:solidFill>
              </a:rPr>
              <a:t>  Organic rocks – from the remains of once-living things, coal</a:t>
            </a:r>
          </a:p>
          <a:p>
            <a:pPr marL="0" indent="0">
              <a:buNone/>
            </a:pPr>
            <a:endParaRPr lang="en-US" dirty="0"/>
          </a:p>
        </p:txBody>
      </p:sp>
    </p:spTree>
    <p:extLst>
      <p:ext uri="{BB962C8B-B14F-4D97-AF65-F5344CB8AC3E}">
        <p14:creationId xmlns:p14="http://schemas.microsoft.com/office/powerpoint/2010/main" val="823255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 283</a:t>
            </a:r>
            <a:endParaRPr lang="en-US" dirty="0"/>
          </a:p>
        </p:txBody>
      </p:sp>
      <p:sp>
        <p:nvSpPr>
          <p:cNvPr id="3" name="Content Placeholder 2"/>
          <p:cNvSpPr>
            <a:spLocks noGrp="1"/>
          </p:cNvSpPr>
          <p:nvPr>
            <p:ph sz="quarter" idx="1"/>
          </p:nvPr>
        </p:nvSpPr>
        <p:spPr/>
        <p:txBody>
          <a:bodyPr/>
          <a:lstStyle/>
          <a:p>
            <a:pPr marL="514350" indent="-514350">
              <a:buAutoNum type="arabicPeriod" startAt="3"/>
            </a:pPr>
            <a:r>
              <a:rPr lang="en-US" dirty="0" smtClean="0"/>
              <a:t>List in order from smallest to largest the grain sizes used to describe detrital rocks.</a:t>
            </a:r>
          </a:p>
          <a:p>
            <a:pPr marL="0" indent="0">
              <a:buNone/>
            </a:pPr>
            <a:r>
              <a:rPr lang="en-US" dirty="0" smtClean="0">
                <a:solidFill>
                  <a:srgbClr val="FF0000"/>
                </a:solidFill>
              </a:rPr>
              <a:t>  clay, silt, sand, gravel</a:t>
            </a:r>
          </a:p>
          <a:p>
            <a:pPr marL="514350" indent="-514350">
              <a:buAutoNum type="arabicPeriod" startAt="4"/>
            </a:pPr>
            <a:r>
              <a:rPr lang="en-US" dirty="0" smtClean="0"/>
              <a:t>Why do igneous rocks that solidify underground cool so slowly?</a:t>
            </a:r>
          </a:p>
          <a:p>
            <a:pPr marL="0" indent="0">
              <a:buNone/>
            </a:pPr>
            <a:r>
              <a:rPr lang="en-US" dirty="0" smtClean="0">
                <a:solidFill>
                  <a:srgbClr val="FF0000"/>
                </a:solidFill>
              </a:rPr>
              <a:t>  The surrounding rock insulates the cooling magma.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4258627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sz="quarter" idx="1"/>
          </p:nvPr>
        </p:nvSpPr>
        <p:spPr/>
        <p:txBody>
          <a:bodyPr/>
          <a:lstStyle/>
          <a:p>
            <a:r>
              <a:rPr lang="en-US" dirty="0" smtClean="0"/>
              <a:t>Your quiz is tomorrow.</a:t>
            </a:r>
            <a:endParaRPr lang="en-US" dirty="0"/>
          </a:p>
          <a:p>
            <a:r>
              <a:rPr lang="en-US" dirty="0" smtClean="0"/>
              <a:t>Don’t forget to study!</a:t>
            </a:r>
          </a:p>
          <a:p>
            <a:r>
              <a:rPr lang="en-US" smtClean="0"/>
              <a:t>Study Guide</a:t>
            </a:r>
            <a:endParaRPr lang="en-US" dirty="0" smtClean="0"/>
          </a:p>
          <a:p>
            <a:endParaRPr lang="en-US" dirty="0"/>
          </a:p>
        </p:txBody>
      </p:sp>
    </p:spTree>
    <p:extLst>
      <p:ext uri="{BB962C8B-B14F-4D97-AF65-F5344CB8AC3E}">
        <p14:creationId xmlns:p14="http://schemas.microsoft.com/office/powerpoint/2010/main" val="41895640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682</TotalTime>
  <Words>820</Words>
  <Application>Microsoft Macintosh PowerPoint</Application>
  <PresentationFormat>On-screen Show (4:3)</PresentationFormat>
  <Paragraphs>93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November 4, 2014</vt:lpstr>
      <vt:lpstr>Chapter 9 Section 3 Day 1</vt:lpstr>
      <vt:lpstr>Agenda</vt:lpstr>
      <vt:lpstr>Review</vt:lpstr>
      <vt:lpstr>Review Answers p. 276</vt:lpstr>
      <vt:lpstr>Review Answers p. 276</vt:lpstr>
      <vt:lpstr>Review p. 283</vt:lpstr>
      <vt:lpstr>Review p. 283</vt:lpstr>
      <vt:lpstr>Quiz</vt:lpstr>
      <vt:lpstr>Metamorphic Rock</vt:lpstr>
      <vt:lpstr>What You Will Learn</vt:lpstr>
      <vt:lpstr>Essential Questions</vt:lpstr>
      <vt:lpstr>What Mastery Looks Like</vt:lpstr>
      <vt:lpstr>New Rock from Old Rock</vt:lpstr>
      <vt:lpstr>New Rock from Old Rock</vt:lpstr>
      <vt:lpstr>Metamorphic Rock</vt:lpstr>
      <vt:lpstr>Examples of Changed Rocks</vt:lpstr>
      <vt:lpstr>Examples of Changed Rock</vt:lpstr>
      <vt:lpstr>Metamorphic Rock</vt:lpstr>
      <vt:lpstr>Exit Ticket</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ccross</dc:creator>
  <cp:lastModifiedBy>ccross</cp:lastModifiedBy>
  <cp:revision>21</cp:revision>
  <cp:lastPrinted>2014-11-04T17:14:18Z</cp:lastPrinted>
  <dcterms:created xsi:type="dcterms:W3CDTF">2014-11-03T03:55:19Z</dcterms:created>
  <dcterms:modified xsi:type="dcterms:W3CDTF">2014-11-04T18:48:31Z</dcterms:modified>
</cp:coreProperties>
</file>