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70" r:id="rId2"/>
    <p:sldId id="268" r:id="rId3"/>
    <p:sldId id="269" r:id="rId4"/>
    <p:sldId id="272" r:id="rId5"/>
    <p:sldId id="257" r:id="rId6"/>
    <p:sldId id="271" r:id="rId7"/>
    <p:sldId id="258" r:id="rId8"/>
    <p:sldId id="259" r:id="rId9"/>
    <p:sldId id="276" r:id="rId10"/>
    <p:sldId id="277" r:id="rId11"/>
    <p:sldId id="273" r:id="rId12"/>
    <p:sldId id="274" r:id="rId13"/>
    <p:sldId id="275" r:id="rId14"/>
    <p:sldId id="260" r:id="rId15"/>
    <p:sldId id="261" r:id="rId16"/>
    <p:sldId id="262" r:id="rId17"/>
    <p:sldId id="278" r:id="rId18"/>
    <p:sldId id="279" r:id="rId19"/>
    <p:sldId id="282" r:id="rId20"/>
    <p:sldId id="281" r:id="rId21"/>
    <p:sldId id="263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4E0C2-F49E-ED44-A72D-5998F6D03ACB}" type="datetimeFigureOut">
              <a:rPr lang="en-US" smtClean="0"/>
              <a:t>3/28/15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F9FDF-FAE1-E04F-924F-1D9CC361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1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1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6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5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1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7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1E90E-6A70-4543-BB73-5BC03D44B1B8}" type="datetimeFigureOut">
              <a:rPr lang="en-US" smtClean="0"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CFA8-E700-9F48-BA40-15D51550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4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B_8dTuh73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heducation.com/sites/0072495855/student_view0/chapter28/animation__stages_of_meiosi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until 10:30 to finish any of your mitosis stations.</a:t>
            </a:r>
          </a:p>
          <a:p>
            <a:r>
              <a:rPr lang="en-US" dirty="0" smtClean="0"/>
              <a:t>If you finish all of them, read through chapter 6 lesson 2 silently.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Take out your note-taking sheet.  If you don’t have it complete, sign the book.</a:t>
            </a:r>
          </a:p>
          <a:p>
            <a:r>
              <a:rPr lang="en-US" dirty="0" smtClean="0"/>
              <a:t>You have 10 minutes to work on mitosis stations.</a:t>
            </a:r>
          </a:p>
          <a:p>
            <a:r>
              <a:rPr lang="en-US" dirty="0" smtClean="0"/>
              <a:t>If you are done, silently answer the following in your bell work journal.</a:t>
            </a:r>
          </a:p>
          <a:p>
            <a:pPr lvl="1"/>
            <a:r>
              <a:rPr lang="en-US" dirty="0" smtClean="0"/>
              <a:t>Give YOUR OWN brief description of what happens during the following stages of the cell cycle:</a:t>
            </a:r>
          </a:p>
          <a:p>
            <a:pPr lvl="2"/>
            <a:r>
              <a:rPr lang="en-US" dirty="0" smtClean="0"/>
              <a:t>G1</a:t>
            </a:r>
          </a:p>
          <a:p>
            <a:pPr lvl="2"/>
            <a:r>
              <a:rPr lang="en-US" dirty="0" smtClean="0"/>
              <a:t>S</a:t>
            </a:r>
          </a:p>
          <a:p>
            <a:pPr lvl="2"/>
            <a:r>
              <a:rPr lang="en-US" dirty="0" smtClean="0"/>
              <a:t>G2</a:t>
            </a:r>
          </a:p>
          <a:p>
            <a:pPr lvl="2"/>
            <a:r>
              <a:rPr lang="en-US" dirty="0" smtClean="0"/>
              <a:t>Mitosis</a:t>
            </a:r>
          </a:p>
          <a:p>
            <a:pPr lvl="2"/>
            <a:r>
              <a:rPr lang="en-US" dirty="0" smtClean="0"/>
              <a:t>Cytokinesis</a:t>
            </a:r>
          </a:p>
        </p:txBody>
      </p:sp>
    </p:spTree>
    <p:extLst>
      <p:ext uri="{BB962C8B-B14F-4D97-AF65-F5344CB8AC3E}">
        <p14:creationId xmlns:p14="http://schemas.microsoft.com/office/powerpoint/2010/main" val="394439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29538"/>
            <a:ext cx="9144000" cy="3028462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r>
              <a:rPr lang="en-US" sz="2000" b="1" dirty="0" smtClean="0"/>
              <a:t>SPI </a:t>
            </a:r>
            <a:r>
              <a:rPr lang="en-US" sz="2000" b="1" dirty="0"/>
              <a:t>0707.4.1 </a:t>
            </a:r>
            <a:endParaRPr lang="en-US" sz="2000" b="1" dirty="0" smtClean="0"/>
          </a:p>
          <a:p>
            <a:r>
              <a:rPr lang="en-US" sz="2000" dirty="0" smtClean="0"/>
              <a:t>Classify </a:t>
            </a:r>
            <a:r>
              <a:rPr lang="en-US" sz="2000" dirty="0"/>
              <a:t>methods of reproduction as sexual or asexual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SPI 0707.1.4 </a:t>
            </a:r>
            <a:endParaRPr lang="en-US" sz="2000" b="1" dirty="0" smtClean="0"/>
          </a:p>
          <a:p>
            <a:r>
              <a:rPr lang="en-US" sz="2000" dirty="0" smtClean="0"/>
              <a:t>Sequence </a:t>
            </a:r>
            <a:r>
              <a:rPr lang="en-US" sz="2000" dirty="0"/>
              <a:t>a series of diagrams that depict chromosome movement during </a:t>
            </a:r>
            <a:r>
              <a:rPr lang="en-US" sz="2000" dirty="0" smtClean="0"/>
              <a:t>cell </a:t>
            </a:r>
            <a:r>
              <a:rPr lang="en-US" sz="2000" dirty="0"/>
              <a:t>division.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785"/>
            <a:ext cx="7772400" cy="1470025"/>
          </a:xfrm>
        </p:spPr>
        <p:txBody>
          <a:bodyPr/>
          <a:lstStyle/>
          <a:p>
            <a:r>
              <a:rPr lang="en-US" sz="4800" dirty="0" smtClean="0"/>
              <a:t>Chapter 6 Lesson 2 Part 2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45167" y="1657304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Sexual Reproduction </a:t>
            </a:r>
          </a:p>
          <a:p>
            <a:pPr algn="ctr"/>
            <a:r>
              <a:rPr lang="en-US" sz="4400" dirty="0" smtClean="0"/>
              <a:t>and </a:t>
            </a:r>
          </a:p>
          <a:p>
            <a:pPr algn="ctr"/>
            <a:r>
              <a:rPr lang="en-US" sz="4400" dirty="0" smtClean="0"/>
              <a:t>Meiosis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877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mastery looks like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54" y="2696307"/>
            <a:ext cx="3990544" cy="3255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7445" y="1914770"/>
            <a:ext cx="25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 the following pictures: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9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09" y="1854981"/>
            <a:ext cx="5478655" cy="44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Meiosis and sex cells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980180"/>
            <a:ext cx="7924800" cy="4523154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During meiosis, two divisions of the nucleus occur.  </a:t>
            </a:r>
            <a:endParaRPr lang="en-US" sz="28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divisions are called meiosis I and meiosis II.  </a:t>
            </a:r>
            <a:endParaRPr lang="en-US" sz="2800" dirty="0" smtClean="0"/>
          </a:p>
          <a:p>
            <a:r>
              <a:rPr lang="en-US" sz="2800" dirty="0" smtClean="0"/>
              <a:t>Draw these diagrams with the appropriate tab.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43" y="2508784"/>
            <a:ext cx="5587335" cy="41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3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709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Meiosis 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4923" y="441709"/>
            <a:ext cx="8694615" cy="61818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u="sng" dirty="0"/>
              <a:t>Prophase II:</a:t>
            </a:r>
            <a:endParaRPr lang="en-US" sz="2800" dirty="0"/>
          </a:p>
          <a:p>
            <a:pPr lvl="1"/>
            <a:r>
              <a:rPr lang="en-US" sz="2800" dirty="0" smtClean="0"/>
              <a:t>a </a:t>
            </a:r>
            <a:r>
              <a:rPr lang="en-US" sz="2800" dirty="0"/>
              <a:t>spindle forms in each of the two new cells and the fibers attach to the chromosomes</a:t>
            </a:r>
          </a:p>
          <a:p>
            <a:endParaRPr lang="en-US" sz="2800" dirty="0"/>
          </a:p>
          <a:p>
            <a:r>
              <a:rPr lang="en-US" sz="2800" u="sng" dirty="0"/>
              <a:t>Metaphase II:</a:t>
            </a:r>
            <a:endParaRPr lang="en-US" sz="2800" dirty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chromosomes are pulled to the center of the cell and line up randomly at the equator</a:t>
            </a:r>
          </a:p>
          <a:p>
            <a:endParaRPr lang="en-US" sz="2800" dirty="0"/>
          </a:p>
          <a:p>
            <a:r>
              <a:rPr lang="en-US" sz="2800" u="sng" dirty="0"/>
              <a:t>Anaphase II:</a:t>
            </a:r>
            <a:endParaRPr lang="en-US" sz="2800" dirty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centromere of each chromosome splits -the sister chromatids separate and move to opposite poles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7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436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4461" y="918309"/>
            <a:ext cx="8714153" cy="58029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u="sng" dirty="0" err="1" smtClean="0"/>
              <a:t>Telophase</a:t>
            </a:r>
            <a:r>
              <a:rPr lang="en-US" sz="2800" u="sng" dirty="0" smtClean="0"/>
              <a:t> </a:t>
            </a:r>
            <a:r>
              <a:rPr lang="en-US" sz="2800" u="sng" dirty="0"/>
              <a:t>II:</a:t>
            </a:r>
            <a:endParaRPr lang="en-US" sz="2800" dirty="0"/>
          </a:p>
          <a:p>
            <a:pPr lvl="1"/>
            <a:r>
              <a:rPr lang="en-US" sz="2800" dirty="0"/>
              <a:t>nuclei reform </a:t>
            </a:r>
          </a:p>
          <a:p>
            <a:pPr lvl="1"/>
            <a:r>
              <a:rPr lang="en-US" sz="2800" dirty="0"/>
              <a:t>the spindles break down -the cytoplasm divides </a:t>
            </a:r>
          </a:p>
          <a:p>
            <a:pPr lvl="1"/>
            <a:r>
              <a:rPr lang="en-US" sz="2800" dirty="0"/>
              <a:t>identical to mitosis (Meiosis II)</a:t>
            </a:r>
          </a:p>
          <a:p>
            <a:endParaRPr lang="en-US" sz="2800" dirty="0"/>
          </a:p>
          <a:p>
            <a:r>
              <a:rPr lang="en-US" sz="2800" u="sng" dirty="0"/>
              <a:t>What Meiosis produces:</a:t>
            </a:r>
            <a:endParaRPr lang="en-US" sz="2800" dirty="0"/>
          </a:p>
          <a:p>
            <a:pPr lvl="1"/>
            <a:r>
              <a:rPr lang="en-US" sz="2800" dirty="0"/>
              <a:t>four haploid sex cells from one original diploid cell </a:t>
            </a:r>
          </a:p>
          <a:p>
            <a:pPr lvl="1"/>
            <a:r>
              <a:rPr lang="en-US" sz="2800" dirty="0"/>
              <a:t>each haploid cell contains one chromosome from each homologous pair </a:t>
            </a:r>
          </a:p>
          <a:p>
            <a:pPr lvl="1"/>
            <a:r>
              <a:rPr lang="en-US" sz="2800" dirty="0"/>
              <a:t>haploid cells will become gametes transmitting genes to offspring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6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31 at 11.53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65" y="340885"/>
            <a:ext cx="5854700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18" y="193954"/>
            <a:ext cx="1737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BELL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WORK</a:t>
            </a:r>
          </a:p>
          <a:p>
            <a:endParaRPr lang="en-US" sz="3200" dirty="0" smtClean="0"/>
          </a:p>
          <a:p>
            <a:r>
              <a:rPr lang="en-US" sz="3200" dirty="0" smtClean="0"/>
              <a:t>Label each stage of meiosis.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15306" y="1188197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9502" y="1154773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81037" y="970107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5306" y="2891096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64605" y="2808378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52976" y="2472469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5340" y="5046887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9502" y="5181418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81037" y="4996752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9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cells that begin meiosis haploid or diploid?</a:t>
            </a:r>
          </a:p>
          <a:p>
            <a:r>
              <a:rPr lang="en-US" dirty="0" smtClean="0"/>
              <a:t>Are the cells that begin mitosis haploid or diploid?</a:t>
            </a:r>
          </a:p>
          <a:p>
            <a:r>
              <a:rPr lang="en-US" dirty="0" smtClean="0"/>
              <a:t>Are the cells that end meiosis haploid or diploid?</a:t>
            </a:r>
          </a:p>
          <a:p>
            <a:r>
              <a:rPr lang="en-US" dirty="0" smtClean="0"/>
              <a:t>Are the cells that end mitosis haploid or diploid?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7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29538"/>
            <a:ext cx="9144000" cy="3028462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r>
              <a:rPr lang="en-US" sz="2000" b="1" dirty="0" smtClean="0"/>
              <a:t>SPI </a:t>
            </a:r>
            <a:r>
              <a:rPr lang="en-US" sz="2000" b="1" dirty="0"/>
              <a:t>0707.4.1 </a:t>
            </a:r>
            <a:endParaRPr lang="en-US" sz="2000" b="1" dirty="0" smtClean="0"/>
          </a:p>
          <a:p>
            <a:r>
              <a:rPr lang="en-US" sz="2000" dirty="0" smtClean="0"/>
              <a:t>Classify </a:t>
            </a:r>
            <a:r>
              <a:rPr lang="en-US" sz="2000" dirty="0"/>
              <a:t>methods of reproduction as sexual or asexual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SPI 0707.1.4 </a:t>
            </a:r>
            <a:endParaRPr lang="en-US" sz="2000" b="1" dirty="0" smtClean="0"/>
          </a:p>
          <a:p>
            <a:r>
              <a:rPr lang="en-US" sz="2000" dirty="0" smtClean="0"/>
              <a:t>Sequence </a:t>
            </a:r>
            <a:r>
              <a:rPr lang="en-US" sz="2000" dirty="0"/>
              <a:t>a series of diagrams that depict chromosome movement during </a:t>
            </a:r>
            <a:r>
              <a:rPr lang="en-US" sz="2000" dirty="0" smtClean="0"/>
              <a:t>cell </a:t>
            </a:r>
            <a:r>
              <a:rPr lang="en-US" sz="2000" dirty="0"/>
              <a:t>division.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785"/>
            <a:ext cx="7772400" cy="1470025"/>
          </a:xfrm>
        </p:spPr>
        <p:txBody>
          <a:bodyPr/>
          <a:lstStyle/>
          <a:p>
            <a:r>
              <a:rPr lang="en-US" sz="4800" dirty="0" smtClean="0"/>
              <a:t>Chapter 6 Lesson 2 Part 2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45167" y="1657304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Sexual Reproduction </a:t>
            </a:r>
          </a:p>
          <a:p>
            <a:pPr algn="ctr"/>
            <a:r>
              <a:rPr lang="en-US" sz="4400" dirty="0" smtClean="0"/>
              <a:t>and </a:t>
            </a:r>
          </a:p>
          <a:p>
            <a:pPr algn="ctr"/>
            <a:r>
              <a:rPr lang="en-US" sz="4400" dirty="0" smtClean="0"/>
              <a:t>Meiosis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115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29538"/>
            <a:ext cx="9144000" cy="3028462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r>
              <a:rPr lang="en-US" sz="2000" b="1" dirty="0" smtClean="0"/>
              <a:t>SPI </a:t>
            </a:r>
            <a:r>
              <a:rPr lang="en-US" sz="2000" b="1" dirty="0"/>
              <a:t>0707.4.1 </a:t>
            </a:r>
            <a:endParaRPr lang="en-US" sz="2000" b="1" dirty="0" smtClean="0"/>
          </a:p>
          <a:p>
            <a:r>
              <a:rPr lang="en-US" sz="2000" dirty="0" smtClean="0"/>
              <a:t>Classify </a:t>
            </a:r>
            <a:r>
              <a:rPr lang="en-US" sz="2000" dirty="0"/>
              <a:t>methods of reproduction as sexual or asexual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SPI 0707.1.4 </a:t>
            </a:r>
            <a:endParaRPr lang="en-US" sz="2000" b="1" dirty="0" smtClean="0"/>
          </a:p>
          <a:p>
            <a:r>
              <a:rPr lang="en-US" sz="2000" dirty="0" smtClean="0"/>
              <a:t>Sequence </a:t>
            </a:r>
            <a:r>
              <a:rPr lang="en-US" sz="2000" dirty="0"/>
              <a:t>a series of diagrams that depict chromosome movement during </a:t>
            </a:r>
            <a:r>
              <a:rPr lang="en-US" sz="2000" dirty="0" smtClean="0"/>
              <a:t>cell </a:t>
            </a:r>
            <a:r>
              <a:rPr lang="en-US" sz="2000" dirty="0"/>
              <a:t>division.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785"/>
            <a:ext cx="7772400" cy="1470025"/>
          </a:xfrm>
        </p:spPr>
        <p:txBody>
          <a:bodyPr/>
          <a:lstStyle/>
          <a:p>
            <a:r>
              <a:rPr lang="en-US" sz="4800" dirty="0" smtClean="0"/>
              <a:t>Chapter 6 Lesson 2 Part 2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45167" y="1657304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Sexual Reproduction </a:t>
            </a:r>
          </a:p>
          <a:p>
            <a:pPr algn="ctr"/>
            <a:r>
              <a:rPr lang="en-US" sz="4400" dirty="0" smtClean="0"/>
              <a:t>and </a:t>
            </a:r>
          </a:p>
          <a:p>
            <a:pPr algn="ctr"/>
            <a:r>
              <a:rPr lang="en-US" sz="4400" dirty="0" smtClean="0"/>
              <a:t>Meiosis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333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MITOSIS VS MEIOSIS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27" y="1592423"/>
            <a:ext cx="7421285" cy="50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1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rB_8dTuh73c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0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 of meiosis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0" y="1156027"/>
            <a:ext cx="289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Meiosis I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157953" y="1309916"/>
            <a:ext cx="2600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 cells form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16000" y="2101108"/>
            <a:ext cx="289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Meiosis</a:t>
            </a:r>
            <a:r>
              <a:rPr lang="en-US" sz="4400" dirty="0" smtClean="0"/>
              <a:t> II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412566" y="2207957"/>
            <a:ext cx="4731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Both cells form 2 cells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699000" y="2932143"/>
            <a:ext cx="3987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Each of the cells has one-half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 number of chromosomes in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its nucleus that was in the original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Nucleus.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Mistakes in </a:t>
            </a:r>
            <a:r>
              <a:rPr lang="en-US" dirty="0" smtClean="0"/>
              <a:t>Meiosis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113366"/>
            <a:ext cx="7924800" cy="549063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Meiosis occurs many times </a:t>
            </a:r>
            <a:r>
              <a:rPr lang="en-US" sz="2800" dirty="0" smtClean="0"/>
              <a:t>in reproductive organs.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Mistakes can happen</a:t>
            </a:r>
            <a:r>
              <a:rPr lang="en-US" sz="2800" dirty="0" smtClean="0"/>
              <a:t>.  In plants, mistakes are common.  In animals, they are less common.</a:t>
            </a:r>
          </a:p>
          <a:p>
            <a:r>
              <a:rPr lang="en-US" sz="2800" dirty="0" smtClean="0"/>
              <a:t>These mistakes </a:t>
            </a:r>
            <a:r>
              <a:rPr lang="en-US" sz="2800" dirty="0" smtClean="0">
                <a:solidFill>
                  <a:srgbClr val="FF0000"/>
                </a:solidFill>
              </a:rPr>
              <a:t>can produce sex cells with too many or too few chromosomes</a:t>
            </a:r>
            <a:r>
              <a:rPr lang="en-US" sz="2800" dirty="0" smtClean="0"/>
              <a:t>.  </a:t>
            </a: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Sometimes zygotes produced from these sex cells die</a:t>
            </a:r>
            <a:r>
              <a:rPr lang="en-US" sz="2800" dirty="0" smtClean="0"/>
              <a:t>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If the zygote lives, every cell in the organism that grows from that zygote usually will have the wrong number of chromosomes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These organisms </a:t>
            </a:r>
            <a:r>
              <a:rPr lang="en-US" sz="2800" dirty="0" smtClean="0">
                <a:solidFill>
                  <a:srgbClr val="FF0000"/>
                </a:solidFill>
              </a:rPr>
              <a:t>may not grow normally</a:t>
            </a:r>
            <a:r>
              <a:rPr lang="en-US" sz="2800" dirty="0" smtClean="0"/>
              <a:t>.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00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mitosis/meiosis </a:t>
            </a:r>
            <a:r>
              <a:rPr lang="en-US" dirty="0" err="1" smtClean="0"/>
              <a:t>venn</a:t>
            </a:r>
            <a:r>
              <a:rPr lang="en-US" dirty="0" smtClean="0"/>
              <a:t> diagram.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0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mastery looks like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54" y="2696307"/>
            <a:ext cx="3990544" cy="3255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7445" y="1914770"/>
            <a:ext cx="25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 the following pictures: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4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09" y="1854981"/>
            <a:ext cx="5478655" cy="44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Meiosis and sex cells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071033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During meiosis, two divisions of the nucleus occur. 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divisions are called meiosis I and meiosis II. </a:t>
            </a:r>
            <a:endParaRPr lang="en-US" sz="2400" dirty="0" smtClean="0"/>
          </a:p>
          <a:p>
            <a:r>
              <a:rPr lang="en-US" sz="2400" dirty="0" smtClean="0"/>
              <a:t>Draw these diagrams with the appropriate tab.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31" y="2776833"/>
            <a:ext cx="6063056" cy="39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this video and take notes with the appropriate tab.</a:t>
            </a:r>
          </a:p>
          <a:p>
            <a:r>
              <a:rPr lang="en-US" dirty="0">
                <a:hlinkClick r:id="rId2"/>
              </a:rPr>
              <a:t>http://highered.mheducation.com/sites/0072495855/student_view0/chapter28/</a:t>
            </a:r>
            <a:r>
              <a:rPr lang="en-US" dirty="0" smtClean="0">
                <a:hlinkClick r:id="rId2"/>
              </a:rPr>
              <a:t>animation__stages_of_meiosis.html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4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590" y="4078147"/>
            <a:ext cx="3670300" cy="231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Meiosis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6769" y="404900"/>
            <a:ext cx="6010031" cy="629436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2400" u="sng" dirty="0"/>
              <a:t>Interphase:</a:t>
            </a:r>
            <a:endParaRPr lang="en-US" sz="24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cell replicates its chromosomes </a:t>
            </a:r>
          </a:p>
          <a:p>
            <a:pPr lvl="1"/>
            <a:r>
              <a:rPr lang="en-US" sz="2400" dirty="0" smtClean="0"/>
              <a:t>each </a:t>
            </a:r>
            <a:r>
              <a:rPr lang="en-US" sz="2400" dirty="0"/>
              <a:t>chromosome has two sister chromatids held together by a centromere</a:t>
            </a:r>
          </a:p>
          <a:p>
            <a:endParaRPr lang="en-US" sz="2400" dirty="0"/>
          </a:p>
          <a:p>
            <a:r>
              <a:rPr lang="en-US" sz="2400" u="sng" dirty="0"/>
              <a:t>Prophase 1:</a:t>
            </a:r>
            <a:endParaRPr lang="en-US" sz="2400" dirty="0"/>
          </a:p>
          <a:p>
            <a:pPr lvl="1"/>
            <a:r>
              <a:rPr lang="en-US" sz="2400" dirty="0" smtClean="0"/>
              <a:t>chromosomes </a:t>
            </a:r>
            <a:r>
              <a:rPr lang="en-US" sz="2400" dirty="0"/>
              <a:t>coil up and a spindle forms </a:t>
            </a:r>
          </a:p>
          <a:p>
            <a:pPr lvl="1"/>
            <a:r>
              <a:rPr lang="en-US" sz="2400" dirty="0" smtClean="0"/>
              <a:t>homologous </a:t>
            </a:r>
            <a:r>
              <a:rPr lang="en-US" sz="2400" dirty="0"/>
              <a:t>chromosomes come together matched gene by gene forming a tetrad </a:t>
            </a:r>
          </a:p>
          <a:p>
            <a:pPr lvl="1"/>
            <a:r>
              <a:rPr lang="en-US" sz="2400" dirty="0" smtClean="0"/>
              <a:t>Crossing </a:t>
            </a:r>
            <a:r>
              <a:rPr lang="en-US" sz="2400" dirty="0"/>
              <a:t>Over may occur when chromatids exchange genetic material </a:t>
            </a:r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occurs two or three times per pair of homologous chromosomes </a:t>
            </a:r>
          </a:p>
          <a:p>
            <a:pPr lvl="1"/>
            <a:r>
              <a:rPr lang="en-US" sz="2400" dirty="0" smtClean="0"/>
              <a:t>Crossing </a:t>
            </a:r>
            <a:r>
              <a:rPr lang="en-US" sz="2400" dirty="0"/>
              <a:t>Over results in new combinations of alleles on a chromosomes</a:t>
            </a:r>
          </a:p>
          <a:p>
            <a:endParaRPr lang="en-US" sz="2400" dirty="0"/>
          </a:p>
          <a:p>
            <a:r>
              <a:rPr lang="en-US" sz="2400" u="sng" dirty="0"/>
              <a:t>Metaphase 1</a:t>
            </a:r>
            <a:r>
              <a:rPr lang="en-US" sz="2400" u="sng" dirty="0" smtClean="0"/>
              <a:t>:</a:t>
            </a:r>
            <a:endParaRPr lang="en-US" sz="24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centromere of each chromosome becomes attached to a spindle fiber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spindle fibers pull the tetrads to the equator of the spindle </a:t>
            </a:r>
          </a:p>
          <a:p>
            <a:pPr lvl="1"/>
            <a:r>
              <a:rPr lang="en-US" sz="2400" dirty="0" smtClean="0"/>
              <a:t>homologous </a:t>
            </a:r>
            <a:r>
              <a:rPr lang="en-US" sz="2400" dirty="0"/>
              <a:t>chromosomes are lined up side by side as tetrads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90" y="718480"/>
            <a:ext cx="2540000" cy="304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426509" y="2518298"/>
            <a:ext cx="5858615" cy="3119697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 couple of </a:t>
            </a:r>
            <a:r>
              <a:rPr lang="en-US" b="1" dirty="0"/>
              <a:t>homologous chromosomes</a:t>
            </a:r>
            <a:r>
              <a:rPr lang="en-US" dirty="0"/>
              <a:t> are a set of one maternal </a:t>
            </a:r>
            <a:r>
              <a:rPr lang="en-US" b="1" dirty="0"/>
              <a:t>chromosome</a:t>
            </a:r>
            <a:r>
              <a:rPr lang="en-US" dirty="0"/>
              <a:t> and one paternal </a:t>
            </a:r>
            <a:r>
              <a:rPr lang="en-US" b="1" dirty="0"/>
              <a:t>chromosome</a:t>
            </a:r>
            <a:r>
              <a:rPr lang="en-US" dirty="0"/>
              <a:t> that pair up with each other inside a cell during meiosis. These copies have the same genes in the same locations, or loci.</a:t>
            </a:r>
          </a:p>
        </p:txBody>
      </p:sp>
    </p:spTree>
    <p:extLst>
      <p:ext uri="{BB962C8B-B14F-4D97-AF65-F5344CB8AC3E}">
        <p14:creationId xmlns:p14="http://schemas.microsoft.com/office/powerpoint/2010/main" val="286736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Meiosis I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6770" y="625755"/>
            <a:ext cx="8870462" cy="60759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u="sng" dirty="0"/>
              <a:t>Anaphase 1:</a:t>
            </a:r>
            <a:endParaRPr lang="en-US" sz="2400" dirty="0"/>
          </a:p>
          <a:p>
            <a:pPr lvl="1"/>
            <a:r>
              <a:rPr lang="en-US" sz="2400" dirty="0" smtClean="0"/>
              <a:t>homologous </a:t>
            </a:r>
            <a:r>
              <a:rPr lang="en-US" sz="2400" dirty="0"/>
              <a:t>chromosomes separate and move to opposite ends of the cell </a:t>
            </a:r>
          </a:p>
          <a:p>
            <a:pPr lvl="1"/>
            <a:r>
              <a:rPr lang="en-US" sz="2400" dirty="0" smtClean="0"/>
              <a:t>centromeres </a:t>
            </a:r>
            <a:r>
              <a:rPr lang="en-US" sz="2400" dirty="0"/>
              <a:t>do not split </a:t>
            </a:r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ensures that each new cell will receive only one chromosome from each homologous pair</a:t>
            </a:r>
          </a:p>
          <a:p>
            <a:endParaRPr lang="en-US" sz="2400" dirty="0"/>
          </a:p>
          <a:p>
            <a:r>
              <a:rPr lang="en-US" sz="2400" u="sng" dirty="0" err="1"/>
              <a:t>Telophase</a:t>
            </a:r>
            <a:r>
              <a:rPr lang="en-US" sz="2400" u="sng" dirty="0"/>
              <a:t> 1:</a:t>
            </a:r>
            <a:endParaRPr lang="en-US" sz="24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spindle breaks down and the chromosomes uncoil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cytoplasm divides to yield two new cells </a:t>
            </a:r>
          </a:p>
          <a:p>
            <a:pPr lvl="1"/>
            <a:r>
              <a:rPr lang="en-US" sz="2400" dirty="0" smtClean="0"/>
              <a:t>each </a:t>
            </a:r>
            <a:r>
              <a:rPr lang="en-US" sz="2400" dirty="0"/>
              <a:t>cell has half the genetic information of the original cell because it has only one homologous chromosome from each pair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9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HERE!!!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Monday’s </a:t>
            </a:r>
            <a:r>
              <a:rPr lang="en-US" smtClean="0"/>
              <a:t>info starts.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7166</TotalTime>
  <Words>886</Words>
  <Application>Microsoft Macintosh PowerPoint</Application>
  <PresentationFormat>On-screen Show (4:3)</PresentationFormat>
  <Paragraphs>145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Bell Work</vt:lpstr>
      <vt:lpstr>Chapter 6 Lesson 2 Part 2 </vt:lpstr>
      <vt:lpstr>What mastery looks like</vt:lpstr>
      <vt:lpstr>Answers</vt:lpstr>
      <vt:lpstr>Meiosis and sex cells </vt:lpstr>
      <vt:lpstr>Video </vt:lpstr>
      <vt:lpstr>Meiosis 1  </vt:lpstr>
      <vt:lpstr>Meiosis I  </vt:lpstr>
      <vt:lpstr>START HERE!!!</vt:lpstr>
      <vt:lpstr>Bell Work</vt:lpstr>
      <vt:lpstr>Chapter 6 Lesson 2 Part 2 </vt:lpstr>
      <vt:lpstr>What mastery looks like</vt:lpstr>
      <vt:lpstr>Answers</vt:lpstr>
      <vt:lpstr>Meiosis and sex cells </vt:lpstr>
      <vt:lpstr>Meiosis II  </vt:lpstr>
      <vt:lpstr>Meiosis II</vt:lpstr>
      <vt:lpstr>START HERE!</vt:lpstr>
      <vt:lpstr>PowerPoint Presentation</vt:lpstr>
      <vt:lpstr>Bell Work</vt:lpstr>
      <vt:lpstr>Chapter 6 Lesson 2 Part 2 </vt:lpstr>
      <vt:lpstr>MITOSIS VS MEIOSIS </vt:lpstr>
      <vt:lpstr>Meiosis</vt:lpstr>
      <vt:lpstr>Summary of meiosis </vt:lpstr>
      <vt:lpstr>Mistakes in Meiosis </vt:lpstr>
      <vt:lpstr>Exit Ticket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ccross</dc:creator>
  <cp:lastModifiedBy>ccross</cp:lastModifiedBy>
  <cp:revision>19</cp:revision>
  <cp:lastPrinted>2015-04-01T15:47:50Z</cp:lastPrinted>
  <dcterms:created xsi:type="dcterms:W3CDTF">2015-03-24T03:31:36Z</dcterms:created>
  <dcterms:modified xsi:type="dcterms:W3CDTF">2015-04-01T19:35:45Z</dcterms:modified>
</cp:coreProperties>
</file>