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9" r:id="rId2"/>
    <p:sldId id="257" r:id="rId3"/>
    <p:sldId id="258" r:id="rId4"/>
    <p:sldId id="259" r:id="rId5"/>
    <p:sldId id="260" r:id="rId6"/>
    <p:sldId id="261" r:id="rId7"/>
    <p:sldId id="269" r:id="rId8"/>
    <p:sldId id="271" r:id="rId9"/>
    <p:sldId id="262" r:id="rId10"/>
    <p:sldId id="264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78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1CC76-B56C-3540-B266-2ACD09C756D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B80CD-3F71-B944-9386-7F84ECD8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84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69A27-3B66-704B-8EA8-D7E5017DD98C}" type="datetimeFigureOut">
              <a:rPr lang="en-US" smtClean="0"/>
              <a:t>2/22/16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E2307-C9A4-3048-BD31-CF7205030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3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E2307-C9A4-3048-BD31-CF72050302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0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ECCE-EF1D-B649-8CA5-2751D50C24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8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(2/28/14 08:54) -----</a:t>
            </a:r>
          </a:p>
          <a:p>
            <a:r>
              <a:rPr lang="en-US"/>
              <a:t>I pick more apples than cherries.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948DE-5D48-9840-9F87-C12C473A42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3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948DE-5D48-9840-9F87-C12C473A42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ECCE-EF1D-B649-8CA5-2751D50C24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8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0F1-CBB1-A947-B6B1-0E90EC66242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5A1-F5FC-1B42-9C3B-528406748B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0F1-CBB1-A947-B6B1-0E90EC66242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5A1-F5FC-1B42-9C3B-528406748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0F1-CBB1-A947-B6B1-0E90EC66242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5A1-F5FC-1B42-9C3B-528406748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0F1-CBB1-A947-B6B1-0E90EC66242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5A1-F5FC-1B42-9C3B-528406748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0F1-CBB1-A947-B6B1-0E90EC66242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5A1-F5FC-1B42-9C3B-528406748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0F1-CBB1-A947-B6B1-0E90EC66242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5A1-F5FC-1B42-9C3B-528406748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0F1-CBB1-A947-B6B1-0E90EC66242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5A1-F5FC-1B42-9C3B-528406748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0F1-CBB1-A947-B6B1-0E90EC66242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5A1-F5FC-1B42-9C3B-528406748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0F1-CBB1-A947-B6B1-0E90EC66242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5A1-F5FC-1B42-9C3B-528406748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0F1-CBB1-A947-B6B1-0E90EC66242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5A1-F5FC-1B42-9C3B-528406748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0F1-CBB1-A947-B6B1-0E90EC66242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5A1-F5FC-1B42-9C3B-528406748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30F1-CBB1-A947-B6B1-0E90EC66242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05A1-F5FC-1B42-9C3B-528406748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C69630F1-CBB1-A947-B6B1-0E90EC66242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BEFE05A1-F5FC-1B42-9C3B-528406748B0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5uFuvkN97I" TargetMode="External"/><Relationship Id="rId4" Type="http://schemas.openxmlformats.org/officeDocument/2006/relationships/hyperlink" Target="https://www.youtube.com/watch?v=1cVZBV9tD-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C6hn3sA0ip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cellularlifeandgenetics/mitosis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3/9/15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11 at 10.49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6" y="3435194"/>
            <a:ext cx="8686800" cy="3410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5671" y="57026"/>
            <a:ext cx="3198329" cy="286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You must explain why your answer is correct. 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Please write the page number in your book that supports your explanation.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Use the index of your book to help you.  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3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615" y="336062"/>
            <a:ext cx="6172200" cy="569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791200" y="1316892"/>
            <a:ext cx="3352800" cy="3352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Chromosomes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coil up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Nuclear envelope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disappears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Symbol" pitchFamily="18" charset="2"/>
              <a:buChar char="·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Spindle fibers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form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46515" y="419519"/>
            <a:ext cx="2590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Prophase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923" y="317700"/>
            <a:ext cx="5972175" cy="58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642708" y="4284783"/>
            <a:ext cx="3657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9075" marR="0" lvl="1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Chromosomes line up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middle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of cell</a:t>
            </a:r>
          </a:p>
          <a:p>
            <a:pPr marL="219075" marR="0" lvl="1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Spindle fibers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connect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to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08898" y="593925"/>
            <a:ext cx="4648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Metaphase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—(Middle)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72"/>
            <a:ext cx="6781800" cy="687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562600" y="2362200"/>
            <a:ext cx="32004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Chromosome copies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divide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Spindle fibers pull chromosomes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opposite poles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43000" y="457200"/>
            <a:ext cx="4191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Anaphase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(Apart)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335"/>
            <a:ext cx="7365606" cy="661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204856" y="1600200"/>
            <a:ext cx="2939143" cy="3860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Chromosomes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uncoil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Nuclear envelopes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form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SzTx/>
              <a:buFont typeface="Symbol" pitchFamily="18" charset="2"/>
              <a:buChar char="·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2 new nuclei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are formed</a:t>
            </a:r>
          </a:p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Spindle fibers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disappear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770743" y="768977"/>
            <a:ext cx="4038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Telophase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—(Two)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" y="980834"/>
            <a:ext cx="5079996" cy="5877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Steps </a:t>
            </a:r>
            <a:r>
              <a:rPr lang="en-US" dirty="0"/>
              <a:t>of </a:t>
            </a:r>
            <a:r>
              <a:rPr lang="en-US" dirty="0" smtClean="0"/>
              <a:t>Mitosis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FFFF"/>
                </a:solidFill>
              </a:rPr>
              <a:t>1</a:t>
            </a:r>
            <a:r>
              <a:rPr lang="en-US" u="sng" baseline="30000" dirty="0" smtClean="0">
                <a:solidFill>
                  <a:srgbClr val="FFFFFF"/>
                </a:solidFill>
              </a:rPr>
              <a:t>st</a:t>
            </a:r>
            <a:r>
              <a:rPr lang="en-US" u="sng" dirty="0" smtClean="0">
                <a:solidFill>
                  <a:srgbClr val="FFFFFF"/>
                </a:solidFill>
              </a:rPr>
              <a:t> Phase-Prophase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Nucleolus and nucleus membrane disintegrate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Centrioles (2 small structures)- move to opposite ends of cell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Between Centrioles, threadlike spindle fibers begin to stretch across the cell</a:t>
            </a:r>
          </a:p>
          <a:p>
            <a:pPr marL="0" indent="0">
              <a:buNone/>
            </a:pPr>
            <a:r>
              <a:rPr lang="en-US" dirty="0" smtClean="0"/>
              <a:t>*Plant cells form spindle fibers, but not </a:t>
            </a:r>
            <a:r>
              <a:rPr lang="en-US" dirty="0"/>
              <a:t>c</a:t>
            </a:r>
            <a:r>
              <a:rPr lang="en-US" dirty="0" smtClean="0"/>
              <a:t>entrioles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9143998" cy="980834"/>
          </a:xfrm>
        </p:spPr>
        <p:txBody>
          <a:bodyPr/>
          <a:lstStyle/>
          <a:p>
            <a:r>
              <a:rPr lang="en-US" dirty="0" smtClean="0"/>
              <a:t>Mitosis and Cell Division</a:t>
            </a:r>
            <a:endParaRPr lang="en-US" dirty="0"/>
          </a:p>
        </p:txBody>
      </p:sp>
      <p:pic>
        <p:nvPicPr>
          <p:cNvPr id="6" name="Picture 5" descr="Proph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9" y="2131859"/>
            <a:ext cx="3922897" cy="310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0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121924"/>
            <a:ext cx="4817668" cy="573607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Steps of </a:t>
            </a:r>
            <a:r>
              <a:rPr lang="en-US" sz="3600" dirty="0" smtClean="0">
                <a:solidFill>
                  <a:srgbClr val="FFFFFF"/>
                </a:solidFill>
              </a:rPr>
              <a:t>Mitosis</a:t>
            </a:r>
          </a:p>
          <a:p>
            <a:pPr marL="403225" lvl="1" indent="0">
              <a:buNone/>
            </a:pPr>
            <a:r>
              <a:rPr lang="en-US" sz="3200" u="sng" dirty="0" smtClean="0">
                <a:solidFill>
                  <a:srgbClr val="FFFFFF"/>
                </a:solidFill>
              </a:rPr>
              <a:t>2</a:t>
            </a:r>
            <a:r>
              <a:rPr lang="en-US" sz="3200" u="sng" baseline="30000" dirty="0" smtClean="0">
                <a:solidFill>
                  <a:srgbClr val="FFFFFF"/>
                </a:solidFill>
              </a:rPr>
              <a:t>nd</a:t>
            </a:r>
            <a:r>
              <a:rPr lang="en-US" sz="3200" u="sng" dirty="0" smtClean="0">
                <a:solidFill>
                  <a:srgbClr val="FFFFFF"/>
                </a:solidFill>
              </a:rPr>
              <a:t> Phase- Metaphase</a:t>
            </a:r>
          </a:p>
          <a:p>
            <a:pPr marL="860425" lvl="1" indent="-457200">
              <a:buAutoNum type="arabicPeriod"/>
            </a:pPr>
            <a:r>
              <a:rPr lang="en-US" sz="3200" dirty="0" smtClean="0">
                <a:solidFill>
                  <a:srgbClr val="FFFFFF"/>
                </a:solidFill>
              </a:rPr>
              <a:t>Pairs of chromatids line up across center of cell.</a:t>
            </a:r>
          </a:p>
          <a:p>
            <a:pPr marL="860425" lvl="1" indent="-457200">
              <a:buAutoNum type="arabicPeriod"/>
            </a:pPr>
            <a:r>
              <a:rPr lang="en-US" sz="3200" dirty="0" smtClean="0">
                <a:solidFill>
                  <a:srgbClr val="FFFFFF"/>
                </a:solidFill>
              </a:rPr>
              <a:t>Centromere of each pair usually attaches to 2 spindle fibers- one from each side of cell.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9143998" cy="980834"/>
          </a:xfrm>
        </p:spPr>
        <p:txBody>
          <a:bodyPr/>
          <a:lstStyle/>
          <a:p>
            <a:r>
              <a:rPr lang="en-US" dirty="0" smtClean="0"/>
              <a:t>Mitosis and Cell Division</a:t>
            </a:r>
            <a:endParaRPr lang="en-US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70" y="1283523"/>
            <a:ext cx="3775992" cy="4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007268"/>
            <a:ext cx="5088930" cy="5616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Steps of Mitosis</a:t>
            </a: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FFFFFF"/>
                </a:solidFill>
              </a:rPr>
              <a:t>3</a:t>
            </a:r>
            <a:r>
              <a:rPr lang="en-US" sz="2800" u="sng" baseline="30000" dirty="0" smtClean="0">
                <a:solidFill>
                  <a:srgbClr val="FFFFFF"/>
                </a:solidFill>
              </a:rPr>
              <a:t>rd</a:t>
            </a:r>
            <a:r>
              <a:rPr lang="en-US" sz="2800" u="sng" dirty="0" smtClean="0">
                <a:solidFill>
                  <a:srgbClr val="FFFFFF"/>
                </a:solidFill>
              </a:rPr>
              <a:t> Phase- Anaphase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1.  Each Centromere divides and the spindle fibers shorten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2.  Each pair of chromatids separate, and chromatids move to opposite ends of cell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3.  Separated chromatids are now chromosomes</a:t>
            </a:r>
          </a:p>
          <a:p>
            <a:pPr>
              <a:buFont typeface="Arial"/>
              <a:buChar char="•"/>
            </a:pPr>
            <a:endParaRPr lang="en-US" u="sng" dirty="0" smtClean="0"/>
          </a:p>
          <a:p>
            <a:pPr>
              <a:buFont typeface="Arial"/>
              <a:buChar char="•"/>
            </a:pPr>
            <a:endParaRPr lang="en-US" u="sng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9143998" cy="980834"/>
          </a:xfrm>
        </p:spPr>
        <p:txBody>
          <a:bodyPr/>
          <a:lstStyle/>
          <a:p>
            <a:r>
              <a:rPr lang="en-US" dirty="0" smtClean="0"/>
              <a:t>Mitosis and Cell Division</a:t>
            </a:r>
            <a:endParaRPr lang="en-US" dirty="0"/>
          </a:p>
        </p:txBody>
      </p:sp>
      <p:pic>
        <p:nvPicPr>
          <p:cNvPr id="5" name="Picture 4" descr="anaphase13520300099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32" y="1679331"/>
            <a:ext cx="37592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4987"/>
            <a:ext cx="9143999" cy="4880704"/>
          </a:xfrm>
        </p:spPr>
        <p:txBody>
          <a:bodyPr>
            <a:normAutofit/>
          </a:bodyPr>
          <a:lstStyle/>
          <a:p>
            <a:pPr marL="457200" indent="-457200" algn="ctr">
              <a:buAutoNum type="alphaUcPeriod"/>
            </a:pPr>
            <a:r>
              <a:rPr lang="en-US" sz="2800" dirty="0">
                <a:solidFill>
                  <a:srgbClr val="FFFFFF"/>
                </a:solidFill>
              </a:rPr>
              <a:t>Steps of Mitosis</a:t>
            </a:r>
          </a:p>
          <a:p>
            <a:pPr marL="0" indent="0" algn="ctr">
              <a:buNone/>
            </a:pPr>
            <a:r>
              <a:rPr lang="en-US" sz="2800" u="sng" dirty="0" smtClean="0">
                <a:solidFill>
                  <a:srgbClr val="FFFFFF"/>
                </a:solidFill>
              </a:rPr>
              <a:t>4</a:t>
            </a:r>
            <a:r>
              <a:rPr lang="en-US" sz="2800" u="sng" baseline="30000" dirty="0" smtClean="0">
                <a:solidFill>
                  <a:srgbClr val="FFFFFF"/>
                </a:solidFill>
              </a:rPr>
              <a:t>th</a:t>
            </a:r>
            <a:r>
              <a:rPr lang="en-US" sz="2800" u="sng" dirty="0" smtClean="0">
                <a:solidFill>
                  <a:srgbClr val="FFFFFF"/>
                </a:solidFill>
              </a:rPr>
              <a:t> Phase</a:t>
            </a:r>
            <a:r>
              <a:rPr lang="en-US" sz="2800" u="sng" dirty="0">
                <a:solidFill>
                  <a:srgbClr val="FFFFFF"/>
                </a:solidFill>
              </a:rPr>
              <a:t>- </a:t>
            </a:r>
            <a:r>
              <a:rPr lang="en-US" sz="2800" u="sng" dirty="0" err="1" smtClean="0">
                <a:solidFill>
                  <a:srgbClr val="FFFFFF"/>
                </a:solidFill>
              </a:rPr>
              <a:t>Telophase</a:t>
            </a:r>
            <a:endParaRPr lang="en-US" sz="2800" u="sng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1.  Spindle fibers start to disappear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2.  Chromosomes start to uncoil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3.  2 nuclei form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4.  Cytoplasm begins to separate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9143998" cy="980834"/>
          </a:xfrm>
        </p:spPr>
        <p:txBody>
          <a:bodyPr/>
          <a:lstStyle/>
          <a:p>
            <a:r>
              <a:rPr lang="en-US" dirty="0" smtClean="0"/>
              <a:t>Mitosis and Cell Division</a:t>
            </a:r>
            <a:endParaRPr lang="en-US" dirty="0"/>
          </a:p>
        </p:txBody>
      </p:sp>
      <p:pic>
        <p:nvPicPr>
          <p:cNvPr id="5" name="Picture 4" descr="02_10-meiosis_telophase_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57" y="5155070"/>
            <a:ext cx="5677318" cy="15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4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2" name="Picture 9" descr="Cytokinesis plant and anim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842959"/>
            <a:ext cx="2819400" cy="3029108"/>
          </a:xfrm>
          <a:prstGeom prst="rect">
            <a:avLst/>
          </a:prstGeom>
          <a:noFill/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834324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Cytokinesis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division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rest of the cell (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cytoplasm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organelles) after the nucleus divides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77800" y="2403984"/>
            <a:ext cx="5410200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animal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 the cytoplasm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pinches in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en-US" sz="3200" b="1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plant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cells a cell plate forms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77800" y="5259069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After mitosis and cytokinesis, the cell returns to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to continue to grow and perform regular cell activities (Figure 5 pg. 177)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57800" y="2561492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4067908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9143998" cy="980834"/>
          </a:xfrm>
        </p:spPr>
        <p:txBody>
          <a:bodyPr/>
          <a:lstStyle/>
          <a:p>
            <a:r>
              <a:rPr lang="en-US" dirty="0" smtClean="0"/>
              <a:t>Mitosis and Cell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MITOSIS- </a:t>
            </a: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C6hn3sA0ip0</a:t>
            </a:r>
            <a:endParaRPr lang="en-US" dirty="0" smtClean="0"/>
          </a:p>
          <a:p>
            <a:r>
              <a:rPr lang="en-US" dirty="0" smtClean="0"/>
              <a:t>MITOSIS Song-  </a:t>
            </a:r>
            <a:r>
              <a:rPr lang="en-US" dirty="0" smtClean="0">
                <a:hlinkClick r:id="rId3"/>
              </a:rPr>
              <a:t>https:</a:t>
            </a:r>
            <a:r>
              <a:rPr lang="en-US" dirty="0">
                <a:hlinkClick r:id="rId3"/>
              </a:rPr>
              <a:t>//www.youtube.com/watch?v=</a:t>
            </a:r>
            <a:r>
              <a:rPr lang="en-US" dirty="0" smtClean="0">
                <a:hlinkClick r:id="rId3"/>
              </a:rPr>
              <a:t>I5uFuvkN97I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https://www.youtube.com/watch?v=1cVZBV9tD-</a:t>
            </a:r>
            <a:r>
              <a:rPr lang="en-US" dirty="0" smtClean="0">
                <a:hlinkClick r:id="rId4"/>
              </a:rPr>
              <a:t>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9143998" cy="980834"/>
          </a:xfrm>
        </p:spPr>
        <p:txBody>
          <a:bodyPr/>
          <a:lstStyle/>
          <a:p>
            <a:r>
              <a:rPr lang="en-US" dirty="0" smtClean="0"/>
              <a:t>Mitosis and Cell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8833"/>
            <a:ext cx="9144000" cy="1013012"/>
          </a:xfrm>
        </p:spPr>
        <p:txBody>
          <a:bodyPr/>
          <a:lstStyle/>
          <a:p>
            <a:r>
              <a:rPr lang="en-US" dirty="0" smtClean="0"/>
              <a:t>Chapter 6 Lesson 1 </a:t>
            </a:r>
            <a:r>
              <a:rPr lang="en-US" smtClean="0"/>
              <a:t>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3801845"/>
            <a:ext cx="7542212" cy="24600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 can show you what the different phases of cell division look like and explain what </a:t>
            </a:r>
            <a:r>
              <a:rPr lang="en-US" smtClean="0"/>
              <a:t>is happening.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SPI </a:t>
            </a:r>
            <a:r>
              <a:rPr lang="en-US" dirty="0"/>
              <a:t>0707.1.4 </a:t>
            </a:r>
            <a:r>
              <a:rPr lang="en-US" b="0" dirty="0"/>
              <a:t>Sequence a series of diagrams that depict chromosome movement during plant cell division.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1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492" y="107577"/>
            <a:ext cx="8023246" cy="546711"/>
          </a:xfrm>
        </p:spPr>
        <p:txBody>
          <a:bodyPr>
            <a:normAutofit fontScale="90000"/>
          </a:bodyPr>
          <a:lstStyle/>
          <a:p>
            <a:r>
              <a:rPr lang="en-US" smtClean="0"/>
              <a:t>Exit Ticket</a:t>
            </a:r>
            <a:endParaRPr lang="en-US" dirty="0"/>
          </a:p>
        </p:txBody>
      </p:sp>
      <p:pic>
        <p:nvPicPr>
          <p:cNvPr id="4" name="Picture 3" descr="Screen Shot 2015-03-01 at 1.23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5763"/>
            <a:ext cx="6802293" cy="2171624"/>
          </a:xfrm>
          <a:prstGeom prst="rect">
            <a:avLst/>
          </a:prstGeom>
        </p:spPr>
      </p:pic>
      <p:pic>
        <p:nvPicPr>
          <p:cNvPr id="5" name="Picture 4" descr="Screen Shot 2015-03-01 at 1.24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92" y="1825763"/>
            <a:ext cx="2366811" cy="4276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080" y="4341346"/>
            <a:ext cx="6396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Explain what is happening in each of the phases pictured above.</a:t>
            </a:r>
          </a:p>
          <a:p>
            <a:r>
              <a:rPr lang="en-US" dirty="0" smtClean="0"/>
              <a:t>Then, select an answer and tell how you know.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8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743550"/>
              </p:ext>
            </p:extLst>
          </p:nvPr>
        </p:nvGraphicFramePr>
        <p:xfrm>
          <a:off x="76200" y="220452"/>
          <a:ext cx="8686800" cy="6434011"/>
        </p:xfrm>
        <a:graphic>
          <a:graphicData uri="http://schemas.openxmlformats.org/drawingml/2006/table">
            <a:tbl>
              <a:tblPr/>
              <a:tblGrid>
                <a:gridCol w="2362274"/>
                <a:gridCol w="3326427"/>
                <a:gridCol w="2998099"/>
              </a:tblGrid>
              <a:tr h="8013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Times New Roman"/>
                        </a:rPr>
                        <a:t>Phase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Chromosome Appearance </a:t>
                      </a:r>
                      <a:r>
                        <a:rPr lang="en-US" sz="2400" b="1" dirty="0" smtClean="0">
                          <a:latin typeface="Calibri"/>
                          <a:ea typeface="Times New Roman"/>
                        </a:rPr>
                        <a:t>&amp; </a:t>
                      </a: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Location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Important Events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6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</a:rPr>
                        <a:t>Interphase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</a:rPr>
                        <a:t>Prophase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6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</a:rPr>
                        <a:t>Metaphase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</a:rPr>
                        <a:t>Anaphase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</a:rPr>
                        <a:t>Telophase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6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</a:rPr>
                        <a:t>Cytokinesis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3600" y="1066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DNA replication, cell grows and replicates organelles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19050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Nuclear envelope disappears, spindle fibers form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2192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DNA copies itself; chromatin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133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Chromosomes coil up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971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Chromosomes line up in the middle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2971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Spindle fibers connect to chromosomes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886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 copies divide and move apart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38100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Spindle fibers pull chromosome copies apart to opposite poles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4876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Chromosomes uncoil back into chromatin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4724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Nuclear envelopes reform, 2 new nuclei are formed, spindle fibers disappear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56388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Division of the rest of the cell: cytoplasm and organelles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5943600"/>
            <a:ext cx="1576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Chromatin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527888" y="33048"/>
            <a:ext cx="1701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RECAP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73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EXPLAIN why mitosis is important.</a:t>
            </a:r>
          </a:p>
          <a:p>
            <a:r>
              <a:rPr lang="en-US" sz="2800" dirty="0" smtClean="0"/>
              <a:t>EXAMINE the steps of mitosis.</a:t>
            </a:r>
          </a:p>
        </p:txBody>
      </p:sp>
    </p:spTree>
    <p:extLst>
      <p:ext uri="{BB962C8B-B14F-4D97-AF65-F5344CB8AC3E}">
        <p14:creationId xmlns:p14="http://schemas.microsoft.com/office/powerpoint/2010/main" val="13530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96" y="1881343"/>
            <a:ext cx="4156605" cy="47214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Your growth, like that of many organisms, depends on cell division.</a:t>
            </a:r>
            <a:endParaRPr lang="en-US" sz="3600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69" y="1881343"/>
            <a:ext cx="3777331" cy="44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6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492" y="107577"/>
            <a:ext cx="8023246" cy="5467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Mastery Looks Like</a:t>
            </a:r>
            <a:endParaRPr lang="en-US" dirty="0"/>
          </a:p>
        </p:txBody>
      </p:sp>
      <p:pic>
        <p:nvPicPr>
          <p:cNvPr id="4" name="Picture 3" descr="Screen Shot 2015-03-01 at 1.23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2594"/>
            <a:ext cx="6802293" cy="2171624"/>
          </a:xfrm>
          <a:prstGeom prst="rect">
            <a:avLst/>
          </a:prstGeom>
        </p:spPr>
      </p:pic>
      <p:pic>
        <p:nvPicPr>
          <p:cNvPr id="5" name="Picture 4" descr="Screen Shot 2015-03-01 at 1.24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92" y="1825763"/>
            <a:ext cx="2366811" cy="42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RECAP!</a:t>
            </a:r>
            <a:br>
              <a:rPr lang="en-US" dirty="0" smtClean="0"/>
            </a:br>
            <a:r>
              <a:rPr lang="en-US" dirty="0" smtClean="0"/>
              <a:t>Mitosis and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55207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Process in which the nucleus divides to form 2 identical nuclei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Mitosis- series of steps</a:t>
            </a:r>
          </a:p>
          <a:p>
            <a:pPr marL="860425" lvl="1" indent="-457200">
              <a:buAutoNum type="arabicPeriod"/>
            </a:pPr>
            <a:r>
              <a:rPr lang="en-US" sz="2600" dirty="0" smtClean="0">
                <a:solidFill>
                  <a:srgbClr val="FFFFFF"/>
                </a:solidFill>
              </a:rPr>
              <a:t>Prophase </a:t>
            </a:r>
          </a:p>
          <a:p>
            <a:pPr marL="860425" lvl="1" indent="-457200">
              <a:buAutoNum type="arabicPeriod"/>
            </a:pPr>
            <a:r>
              <a:rPr lang="en-US" sz="2600" dirty="0" smtClean="0">
                <a:solidFill>
                  <a:srgbClr val="FFFFFF"/>
                </a:solidFill>
              </a:rPr>
              <a:t>Metaphase</a:t>
            </a:r>
          </a:p>
          <a:p>
            <a:pPr marL="860425" lvl="1" indent="-457200">
              <a:buAutoNum type="arabicPeriod"/>
            </a:pPr>
            <a:r>
              <a:rPr lang="en-US" sz="2600" dirty="0" smtClean="0">
                <a:solidFill>
                  <a:srgbClr val="FFFFFF"/>
                </a:solidFill>
              </a:rPr>
              <a:t>Anaphase</a:t>
            </a:r>
          </a:p>
          <a:p>
            <a:pPr marL="860425" lvl="1" indent="-457200">
              <a:buAutoNum type="arabicPeriod"/>
            </a:pPr>
            <a:r>
              <a:rPr lang="en-US" sz="2600" dirty="0" err="1" smtClean="0">
                <a:solidFill>
                  <a:srgbClr val="FFFFFF"/>
                </a:solidFill>
              </a:rPr>
              <a:t>Telophase</a:t>
            </a:r>
            <a:endParaRPr lang="en-US" sz="26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http://www.brainpop.com/science/cellularlifeandgenetics/mitosis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060" y="2654532"/>
            <a:ext cx="4153940" cy="2492364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9834500">
            <a:off x="7369050" y="4464447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1653988"/>
          </a:xfrm>
        </p:spPr>
        <p:txBody>
          <a:bodyPr/>
          <a:lstStyle/>
          <a:p>
            <a:r>
              <a:rPr lang="en-US" dirty="0" smtClean="0"/>
              <a:t>Notes: </a:t>
            </a:r>
            <a:r>
              <a:rPr lang="en-US" sz="3600" dirty="0" smtClean="0"/>
              <a:t>Make your paper look like mi</a:t>
            </a:r>
            <a:r>
              <a:rPr lang="en-US" sz="3200" dirty="0" smtClean="0"/>
              <a:t>ne.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232790" y="1522219"/>
            <a:ext cx="2218932" cy="2767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30317" y="1522219"/>
            <a:ext cx="2218932" cy="2767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30317" y="4044997"/>
            <a:ext cx="2218932" cy="26161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32790" y="4075937"/>
            <a:ext cx="2097527" cy="26161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01139" y="1919575"/>
            <a:ext cx="134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1.  Prophase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1468" y="4238780"/>
            <a:ext cx="145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4.  </a:t>
            </a:r>
            <a:r>
              <a:rPr lang="en-US" dirty="0" err="1" smtClean="0">
                <a:solidFill>
                  <a:schemeClr val="bg1"/>
                </a:solidFill>
              </a:rPr>
              <a:t>Telophase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1468" y="1919575"/>
            <a:ext cx="154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2.  Metaphase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01139" y="4290063"/>
            <a:ext cx="141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3.  Anaphase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3091" y="1550420"/>
            <a:ext cx="392111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the way…</a:t>
            </a:r>
          </a:p>
          <a:p>
            <a:endParaRPr lang="en-US" dirty="0" smtClean="0"/>
          </a:p>
          <a:p>
            <a:r>
              <a:rPr lang="en-US" sz="2400" dirty="0" smtClean="0"/>
              <a:t>I – Interphase </a:t>
            </a:r>
          </a:p>
          <a:p>
            <a:r>
              <a:rPr lang="en-US" sz="2400" dirty="0" smtClean="0"/>
              <a:t>Picked – Prophase (mitosis)</a:t>
            </a:r>
          </a:p>
          <a:p>
            <a:r>
              <a:rPr lang="en-US" sz="2400" dirty="0" smtClean="0"/>
              <a:t>My – Metaphase (mitosis)</a:t>
            </a:r>
          </a:p>
          <a:p>
            <a:r>
              <a:rPr lang="en-US" sz="2400" dirty="0" smtClean="0"/>
              <a:t>Apples – Anaphase  (mitosis)</a:t>
            </a:r>
          </a:p>
          <a:p>
            <a:r>
              <a:rPr lang="en-US" sz="2400" dirty="0" smtClean="0"/>
              <a:t>Today – </a:t>
            </a:r>
            <a:r>
              <a:rPr lang="en-US" sz="2400" dirty="0" err="1" smtClean="0"/>
              <a:t>Telophase</a:t>
            </a:r>
            <a:r>
              <a:rPr lang="en-US" sz="2400" dirty="0" smtClean="0"/>
              <a:t> (mitosis)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54917" y="1522219"/>
            <a:ext cx="217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STAGES OF MITOSIS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35179"/>
            <a:ext cx="9143999" cy="2591992"/>
          </a:xfrm>
        </p:spPr>
        <p:txBody>
          <a:bodyPr>
            <a:normAutofit/>
          </a:bodyPr>
          <a:lstStyle/>
          <a:p>
            <a:r>
              <a:rPr lang="en-US" dirty="0" smtClean="0"/>
              <a:t>Chromosome - Structure in nucleus that contains heredity material</a:t>
            </a:r>
          </a:p>
          <a:p>
            <a:r>
              <a:rPr lang="en-US" dirty="0" smtClean="0"/>
              <a:t>During Interphase, each chromosome duplicates</a:t>
            </a:r>
          </a:p>
          <a:p>
            <a:r>
              <a:rPr lang="en-US" dirty="0" smtClean="0"/>
              <a:t>When nucleus is ready to divide, each duplicated chromosome coils tightly into 2 thickened, identical strands = Chromatids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9143998" cy="980834"/>
          </a:xfrm>
        </p:spPr>
        <p:txBody>
          <a:bodyPr/>
          <a:lstStyle/>
          <a:p>
            <a:r>
              <a:rPr lang="en-US" sz="4000" dirty="0" smtClean="0"/>
              <a:t>Mitosis and Cell Division</a:t>
            </a:r>
            <a:br>
              <a:rPr lang="en-US" sz="4000" dirty="0" smtClean="0"/>
            </a:br>
            <a:r>
              <a:rPr lang="en-US" sz="2000" i="1" dirty="0" smtClean="0"/>
              <a:t>You should already have this in your notes.</a:t>
            </a:r>
            <a:endParaRPr lang="en-US" sz="2000" i="1" dirty="0"/>
          </a:p>
        </p:txBody>
      </p:sp>
      <p:pic>
        <p:nvPicPr>
          <p:cNvPr id="5" name="Picture 4" descr="dna chromo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527171"/>
            <a:ext cx="9143998" cy="33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09600" y="3200400"/>
            <a:ext cx="327857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Anaphase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—(Apart)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mitosis diagra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367692"/>
            <a:ext cx="7713785" cy="5212790"/>
          </a:xfrm>
          <a:prstGeom prst="rect">
            <a:avLst/>
          </a:prstGeom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41754" y="1495425"/>
            <a:ext cx="275101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Prophase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029200" y="1495425"/>
            <a:ext cx="3886200" cy="6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Metaphase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(Middle)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257800" y="3873989"/>
            <a:ext cx="305115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Telophase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—(Two)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41754" y="3842727"/>
            <a:ext cx="327857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Anaphase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—(Apart)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28600" y="91589"/>
            <a:ext cx="8686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 phases of nuclear division (mitosis), directed by the cell’s DNA (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PMAT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3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1061</TotalTime>
  <Words>776</Words>
  <Application>Microsoft Macintosh PowerPoint</Application>
  <PresentationFormat>On-screen Show (4:3)</PresentationFormat>
  <Paragraphs>139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Orbit</vt:lpstr>
      <vt:lpstr>3/9/15</vt:lpstr>
      <vt:lpstr>Chapter 6 Lesson 1 Part 2</vt:lpstr>
      <vt:lpstr>What you will learn:</vt:lpstr>
      <vt:lpstr>Why this is IMPORTANT</vt:lpstr>
      <vt:lpstr>What Mastery Looks Like</vt:lpstr>
      <vt:lpstr>RECAP! Mitosis and Cell Division</vt:lpstr>
      <vt:lpstr>Notes: Make your paper look like mine.</vt:lpstr>
      <vt:lpstr>Mitosis and Cell Division You should already have this in your notes.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Mitosis and Cell Division</vt:lpstr>
      <vt:lpstr>Mitosis and Cell Division</vt:lpstr>
      <vt:lpstr>Mitosis and Cell Division</vt:lpstr>
      <vt:lpstr>Mitosis and Cell Division</vt:lpstr>
      <vt:lpstr>Mitosis and Cell Division</vt:lpstr>
      <vt:lpstr>Mitosis and Cell Division</vt:lpstr>
      <vt:lpstr>Exit Ticket</vt:lpstr>
      <vt:lpstr>PowerPoint Presentation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ccross</dc:creator>
  <cp:lastModifiedBy>Jessica Johnson</cp:lastModifiedBy>
  <cp:revision>15</cp:revision>
  <cp:lastPrinted>2015-03-09T15:36:51Z</cp:lastPrinted>
  <dcterms:created xsi:type="dcterms:W3CDTF">2015-03-01T19:39:02Z</dcterms:created>
  <dcterms:modified xsi:type="dcterms:W3CDTF">2016-02-22T15:00:13Z</dcterms:modified>
</cp:coreProperties>
</file>