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0" r:id="rId2"/>
    <p:sldId id="271" r:id="rId3"/>
    <p:sldId id="256" r:id="rId4"/>
    <p:sldId id="260" r:id="rId5"/>
    <p:sldId id="261" r:id="rId6"/>
    <p:sldId id="262" r:id="rId7"/>
    <p:sldId id="257" r:id="rId8"/>
    <p:sldId id="258" r:id="rId9"/>
    <p:sldId id="259" r:id="rId10"/>
    <p:sldId id="263" r:id="rId11"/>
    <p:sldId id="264" r:id="rId12"/>
    <p:sldId id="265" r:id="rId13"/>
    <p:sldId id="266" r:id="rId14"/>
    <p:sldId id="267" r:id="rId15"/>
    <p:sldId id="268"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18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37DF40-10E5-3649-B53E-51BFBDB12B9F}" type="datetimeFigureOut">
              <a:rPr lang="en-US" smtClean="0"/>
              <a:t>2/27/15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199C89-9AE7-9E43-83B6-0D700AAC8567}" type="slidenum">
              <a:rPr lang="en-US" smtClean="0"/>
              <a:t>‹#›</a:t>
            </a:fld>
            <a:endParaRPr lang="en-US"/>
          </a:p>
        </p:txBody>
      </p:sp>
    </p:spTree>
    <p:extLst>
      <p:ext uri="{BB962C8B-B14F-4D97-AF65-F5344CB8AC3E}">
        <p14:creationId xmlns:p14="http://schemas.microsoft.com/office/powerpoint/2010/main" val="32418100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cience.howstuffworks.com/innovation/34874-howstuffworks-show-episode-5-fermentation-video.ht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
            </a:r>
            <a:endParaRPr lang="en-US" dirty="0"/>
          </a:p>
        </p:txBody>
      </p:sp>
      <p:sp>
        <p:nvSpPr>
          <p:cNvPr id="4" name="Slide Number Placeholder 3"/>
          <p:cNvSpPr>
            <a:spLocks noGrp="1"/>
          </p:cNvSpPr>
          <p:nvPr>
            <p:ph type="sldNum" sz="quarter" idx="10"/>
          </p:nvPr>
        </p:nvSpPr>
        <p:spPr/>
        <p:txBody>
          <a:bodyPr/>
          <a:lstStyle/>
          <a:p>
            <a:fld id="{56199C89-9AE7-9E43-83B6-0D700AAC8567}" type="slidenum">
              <a:rPr lang="en-US" smtClean="0"/>
              <a:t>1</a:t>
            </a:fld>
            <a:endParaRPr lang="en-US"/>
          </a:p>
        </p:txBody>
      </p:sp>
    </p:spTree>
    <p:extLst>
      <p:ext uri="{BB962C8B-B14F-4D97-AF65-F5344CB8AC3E}">
        <p14:creationId xmlns:p14="http://schemas.microsoft.com/office/powerpoint/2010/main" val="259475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
            </a:r>
          </a:p>
          <a:p>
            <a:endParaRPr lang="en-US" dirty="0"/>
          </a:p>
        </p:txBody>
      </p:sp>
      <p:sp>
        <p:nvSpPr>
          <p:cNvPr id="4" name="Slide Number Placeholder 3"/>
          <p:cNvSpPr>
            <a:spLocks noGrp="1"/>
          </p:cNvSpPr>
          <p:nvPr>
            <p:ph type="sldNum" sz="quarter" idx="10"/>
          </p:nvPr>
        </p:nvSpPr>
        <p:spPr/>
        <p:txBody>
          <a:bodyPr/>
          <a:lstStyle/>
          <a:p>
            <a:fld id="{56199C89-9AE7-9E43-83B6-0D700AAC8567}" type="slidenum">
              <a:rPr lang="en-US" smtClean="0"/>
              <a:t>5</a:t>
            </a:fld>
            <a:endParaRPr lang="en-US"/>
          </a:p>
        </p:txBody>
      </p:sp>
    </p:spTree>
    <p:extLst>
      <p:ext uri="{BB962C8B-B14F-4D97-AF65-F5344CB8AC3E}">
        <p14:creationId xmlns:p14="http://schemas.microsoft.com/office/powerpoint/2010/main" val="130067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56199C89-9AE7-9E43-83B6-0D700AAC8567}" type="slidenum">
              <a:rPr lang="en-US" smtClean="0"/>
              <a:t>6</a:t>
            </a:fld>
            <a:endParaRPr lang="en-US"/>
          </a:p>
        </p:txBody>
      </p:sp>
    </p:spTree>
    <p:extLst>
      <p:ext uri="{BB962C8B-B14F-4D97-AF65-F5344CB8AC3E}">
        <p14:creationId xmlns:p14="http://schemas.microsoft.com/office/powerpoint/2010/main" val="377379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http://science.howstuffworks.com</a:t>
            </a:r>
            <a:r>
              <a:rPr lang="en-US" smtClean="0">
                <a:hlinkClick r:id="rId3"/>
              </a:rPr>
              <a:t>/innovation/34874-howstuffworks-show-episode-5-fermentation-video.htm</a:t>
            </a:r>
            <a:r>
              <a:rPr lang="en-US" smtClean="0"/>
              <a:t> - Watch this video before you show it.</a:t>
            </a:r>
          </a:p>
          <a:p>
            <a:endParaRPr lang="en-US" dirty="0"/>
          </a:p>
        </p:txBody>
      </p:sp>
      <p:sp>
        <p:nvSpPr>
          <p:cNvPr id="4" name="Slide Number Placeholder 3"/>
          <p:cNvSpPr>
            <a:spLocks noGrp="1"/>
          </p:cNvSpPr>
          <p:nvPr>
            <p:ph type="sldNum" sz="quarter" idx="10"/>
          </p:nvPr>
        </p:nvSpPr>
        <p:spPr/>
        <p:txBody>
          <a:bodyPr/>
          <a:lstStyle/>
          <a:p>
            <a:fld id="{56199C89-9AE7-9E43-83B6-0D700AAC8567}" type="slidenum">
              <a:rPr lang="en-US" smtClean="0"/>
              <a:t>15</a:t>
            </a:fld>
            <a:endParaRPr lang="en-US"/>
          </a:p>
        </p:txBody>
      </p:sp>
    </p:spTree>
    <p:extLst>
      <p:ext uri="{BB962C8B-B14F-4D97-AF65-F5344CB8AC3E}">
        <p14:creationId xmlns:p14="http://schemas.microsoft.com/office/powerpoint/2010/main" val="123951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both reading check questions </a:t>
            </a:r>
            <a:r>
              <a:rPr lang="en-US" smtClean="0"/>
              <a:t>from</a:t>
            </a:r>
            <a:r>
              <a:rPr lang="en-US" baseline="0" smtClean="0"/>
              <a:t> section 3</a:t>
            </a:r>
            <a:endParaRPr lang="en-US"/>
          </a:p>
        </p:txBody>
      </p:sp>
      <p:sp>
        <p:nvSpPr>
          <p:cNvPr id="4" name="Slide Number Placeholder 3"/>
          <p:cNvSpPr>
            <a:spLocks noGrp="1"/>
          </p:cNvSpPr>
          <p:nvPr>
            <p:ph type="sldNum" sz="quarter" idx="10"/>
          </p:nvPr>
        </p:nvSpPr>
        <p:spPr/>
        <p:txBody>
          <a:bodyPr/>
          <a:lstStyle/>
          <a:p>
            <a:fld id="{56199C89-9AE7-9E43-83B6-0D700AAC8567}" type="slidenum">
              <a:rPr lang="en-US" smtClean="0"/>
              <a:t>16</a:t>
            </a:fld>
            <a:endParaRPr lang="en-US"/>
          </a:p>
        </p:txBody>
      </p:sp>
    </p:spTree>
    <p:extLst>
      <p:ext uri="{BB962C8B-B14F-4D97-AF65-F5344CB8AC3E}">
        <p14:creationId xmlns:p14="http://schemas.microsoft.com/office/powerpoint/2010/main" val="362342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2B976E-749B-A641-8823-31915A96F058}" type="datetimeFigureOut">
              <a:rPr lang="en-US" smtClean="0"/>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EF2D6-9417-B545-8624-ED2FC37EC5EA}" type="slidenum">
              <a:rPr lang="en-US" smtClean="0"/>
              <a:t>‹#›</a:t>
            </a:fld>
            <a:endParaRPr lang="en-US"/>
          </a:p>
        </p:txBody>
      </p:sp>
    </p:spTree>
    <p:extLst>
      <p:ext uri="{BB962C8B-B14F-4D97-AF65-F5344CB8AC3E}">
        <p14:creationId xmlns:p14="http://schemas.microsoft.com/office/powerpoint/2010/main" val="110729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B976E-749B-A641-8823-31915A96F058}" type="datetimeFigureOut">
              <a:rPr lang="en-US" smtClean="0"/>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EF2D6-9417-B545-8624-ED2FC37EC5EA}" type="slidenum">
              <a:rPr lang="en-US" smtClean="0"/>
              <a:t>‹#›</a:t>
            </a:fld>
            <a:endParaRPr lang="en-US"/>
          </a:p>
        </p:txBody>
      </p:sp>
    </p:spTree>
    <p:extLst>
      <p:ext uri="{BB962C8B-B14F-4D97-AF65-F5344CB8AC3E}">
        <p14:creationId xmlns:p14="http://schemas.microsoft.com/office/powerpoint/2010/main" val="326477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B976E-749B-A641-8823-31915A96F058}" type="datetimeFigureOut">
              <a:rPr lang="en-US" smtClean="0"/>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EF2D6-9417-B545-8624-ED2FC37EC5EA}" type="slidenum">
              <a:rPr lang="en-US" smtClean="0"/>
              <a:t>‹#›</a:t>
            </a:fld>
            <a:endParaRPr lang="en-US"/>
          </a:p>
        </p:txBody>
      </p:sp>
    </p:spTree>
    <p:extLst>
      <p:ext uri="{BB962C8B-B14F-4D97-AF65-F5344CB8AC3E}">
        <p14:creationId xmlns:p14="http://schemas.microsoft.com/office/powerpoint/2010/main" val="252388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B976E-749B-A641-8823-31915A96F058}" type="datetimeFigureOut">
              <a:rPr lang="en-US" smtClean="0"/>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EF2D6-9417-B545-8624-ED2FC37EC5EA}" type="slidenum">
              <a:rPr lang="en-US" smtClean="0"/>
              <a:t>‹#›</a:t>
            </a:fld>
            <a:endParaRPr lang="en-US"/>
          </a:p>
        </p:txBody>
      </p:sp>
    </p:spTree>
    <p:extLst>
      <p:ext uri="{BB962C8B-B14F-4D97-AF65-F5344CB8AC3E}">
        <p14:creationId xmlns:p14="http://schemas.microsoft.com/office/powerpoint/2010/main" val="167123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2B976E-749B-A641-8823-31915A96F058}" type="datetimeFigureOut">
              <a:rPr lang="en-US" smtClean="0"/>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EF2D6-9417-B545-8624-ED2FC37EC5EA}" type="slidenum">
              <a:rPr lang="en-US" smtClean="0"/>
              <a:t>‹#›</a:t>
            </a:fld>
            <a:endParaRPr lang="en-US"/>
          </a:p>
        </p:txBody>
      </p:sp>
    </p:spTree>
    <p:extLst>
      <p:ext uri="{BB962C8B-B14F-4D97-AF65-F5344CB8AC3E}">
        <p14:creationId xmlns:p14="http://schemas.microsoft.com/office/powerpoint/2010/main" val="87372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2B976E-749B-A641-8823-31915A96F058}" type="datetimeFigureOut">
              <a:rPr lang="en-US" smtClean="0"/>
              <a:t>2/27/15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EF2D6-9417-B545-8624-ED2FC37EC5EA}" type="slidenum">
              <a:rPr lang="en-US" smtClean="0"/>
              <a:t>‹#›</a:t>
            </a:fld>
            <a:endParaRPr lang="en-US"/>
          </a:p>
        </p:txBody>
      </p:sp>
    </p:spTree>
    <p:extLst>
      <p:ext uri="{BB962C8B-B14F-4D97-AF65-F5344CB8AC3E}">
        <p14:creationId xmlns:p14="http://schemas.microsoft.com/office/powerpoint/2010/main" val="207564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2B976E-749B-A641-8823-31915A96F058}" type="datetimeFigureOut">
              <a:rPr lang="en-US" smtClean="0"/>
              <a:t>2/27/15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DEF2D6-9417-B545-8624-ED2FC37EC5EA}" type="slidenum">
              <a:rPr lang="en-US" smtClean="0"/>
              <a:t>‹#›</a:t>
            </a:fld>
            <a:endParaRPr lang="en-US"/>
          </a:p>
        </p:txBody>
      </p:sp>
    </p:spTree>
    <p:extLst>
      <p:ext uri="{BB962C8B-B14F-4D97-AF65-F5344CB8AC3E}">
        <p14:creationId xmlns:p14="http://schemas.microsoft.com/office/powerpoint/2010/main" val="410119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2B976E-749B-A641-8823-31915A96F058}" type="datetimeFigureOut">
              <a:rPr lang="en-US" smtClean="0"/>
              <a:t>2/27/15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DEF2D6-9417-B545-8624-ED2FC37EC5EA}" type="slidenum">
              <a:rPr lang="en-US" smtClean="0"/>
              <a:t>‹#›</a:t>
            </a:fld>
            <a:endParaRPr lang="en-US"/>
          </a:p>
        </p:txBody>
      </p:sp>
    </p:spTree>
    <p:extLst>
      <p:ext uri="{BB962C8B-B14F-4D97-AF65-F5344CB8AC3E}">
        <p14:creationId xmlns:p14="http://schemas.microsoft.com/office/powerpoint/2010/main" val="312713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B976E-749B-A641-8823-31915A96F058}" type="datetimeFigureOut">
              <a:rPr lang="en-US" smtClean="0"/>
              <a:t>2/27/15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DEF2D6-9417-B545-8624-ED2FC37EC5EA}" type="slidenum">
              <a:rPr lang="en-US" smtClean="0"/>
              <a:t>‹#›</a:t>
            </a:fld>
            <a:endParaRPr lang="en-US"/>
          </a:p>
        </p:txBody>
      </p:sp>
    </p:spTree>
    <p:extLst>
      <p:ext uri="{BB962C8B-B14F-4D97-AF65-F5344CB8AC3E}">
        <p14:creationId xmlns:p14="http://schemas.microsoft.com/office/powerpoint/2010/main" val="273585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B976E-749B-A641-8823-31915A96F058}" type="datetimeFigureOut">
              <a:rPr lang="en-US" smtClean="0"/>
              <a:t>2/27/15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EF2D6-9417-B545-8624-ED2FC37EC5EA}" type="slidenum">
              <a:rPr lang="en-US" smtClean="0"/>
              <a:t>‹#›</a:t>
            </a:fld>
            <a:endParaRPr lang="en-US"/>
          </a:p>
        </p:txBody>
      </p:sp>
    </p:spTree>
    <p:extLst>
      <p:ext uri="{BB962C8B-B14F-4D97-AF65-F5344CB8AC3E}">
        <p14:creationId xmlns:p14="http://schemas.microsoft.com/office/powerpoint/2010/main" val="399781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B976E-749B-A641-8823-31915A96F058}" type="datetimeFigureOut">
              <a:rPr lang="en-US" smtClean="0"/>
              <a:t>2/27/15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EF2D6-9417-B545-8624-ED2FC37EC5EA}" type="slidenum">
              <a:rPr lang="en-US" smtClean="0"/>
              <a:t>‹#›</a:t>
            </a:fld>
            <a:endParaRPr lang="en-US"/>
          </a:p>
        </p:txBody>
      </p:sp>
    </p:spTree>
    <p:extLst>
      <p:ext uri="{BB962C8B-B14F-4D97-AF65-F5344CB8AC3E}">
        <p14:creationId xmlns:p14="http://schemas.microsoft.com/office/powerpoint/2010/main" val="33726562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B976E-749B-A641-8823-31915A96F058}" type="datetimeFigureOut">
              <a:rPr lang="en-US" smtClean="0"/>
              <a:t>2/27/15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EF2D6-9417-B545-8624-ED2FC37EC5EA}" type="slidenum">
              <a:rPr lang="en-US" smtClean="0"/>
              <a:t>‹#›</a:t>
            </a:fld>
            <a:endParaRPr lang="en-US"/>
          </a:p>
        </p:txBody>
      </p:sp>
    </p:spTree>
    <p:extLst>
      <p:ext uri="{BB962C8B-B14F-4D97-AF65-F5344CB8AC3E}">
        <p14:creationId xmlns:p14="http://schemas.microsoft.com/office/powerpoint/2010/main" val="4055909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n.aol.com/video/how-lactic-acid-affects-your-body-517241039" TargetMode="External"/><Relationship Id="rId4" Type="http://schemas.openxmlformats.org/officeDocument/2006/relationships/hyperlink" Target="http://science.howstuffworks.com/innovation/34874-howstuffworks-show-episode-5-fermentation-video.htm"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rainpop.com/science/cellularlifeandgenetics/cellularrespiration/" TargetMode="Externa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2/27/15</a:t>
            </a:r>
            <a:endParaRPr lang="en-US" dirty="0"/>
          </a:p>
        </p:txBody>
      </p:sp>
      <p:sp>
        <p:nvSpPr>
          <p:cNvPr id="3" name="Content Placeholder 2"/>
          <p:cNvSpPr>
            <a:spLocks noGrp="1"/>
          </p:cNvSpPr>
          <p:nvPr>
            <p:ph idx="1"/>
          </p:nvPr>
        </p:nvSpPr>
        <p:spPr/>
        <p:txBody>
          <a:bodyPr/>
          <a:lstStyle/>
          <a:p>
            <a:endParaRPr lang="en-US"/>
          </a:p>
        </p:txBody>
      </p:sp>
      <p:pic>
        <p:nvPicPr>
          <p:cNvPr id="4" name="Picture 3" descr="Screen Shot 2015-02-11 at 10.48.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902" y="1233106"/>
            <a:ext cx="6751921" cy="5624893"/>
          </a:xfrm>
          <a:prstGeom prst="rect">
            <a:avLst/>
          </a:prstGeom>
        </p:spPr>
      </p:pic>
      <p:sp>
        <p:nvSpPr>
          <p:cNvPr id="5" name="TextBox 4"/>
          <p:cNvSpPr txBox="1"/>
          <p:nvPr/>
        </p:nvSpPr>
        <p:spPr>
          <a:xfrm>
            <a:off x="7146830" y="57026"/>
            <a:ext cx="1997170" cy="4401205"/>
          </a:xfrm>
          <a:prstGeom prst="rect">
            <a:avLst/>
          </a:prstGeom>
          <a:noFill/>
        </p:spPr>
        <p:txBody>
          <a:bodyPr wrap="square" rtlCol="0">
            <a:spAutoFit/>
          </a:bodyPr>
          <a:lstStyle/>
          <a:p>
            <a:r>
              <a:rPr lang="en-US" sz="2000" b="1" dirty="0" smtClean="0">
                <a:solidFill>
                  <a:srgbClr val="FF0000"/>
                </a:solidFill>
              </a:rPr>
              <a:t>You must explain why your answer is correct. </a:t>
            </a:r>
          </a:p>
          <a:p>
            <a:endParaRPr lang="en-US" sz="2000" b="1" dirty="0" smtClean="0">
              <a:solidFill>
                <a:srgbClr val="FF0000"/>
              </a:solidFill>
            </a:endParaRPr>
          </a:p>
          <a:p>
            <a:r>
              <a:rPr lang="en-US" sz="2000" b="1" dirty="0" smtClean="0">
                <a:solidFill>
                  <a:srgbClr val="FF0000"/>
                </a:solidFill>
              </a:rPr>
              <a:t>Please write the page number in your book that supports your explanation.</a:t>
            </a:r>
          </a:p>
          <a:p>
            <a:endParaRPr lang="en-US" sz="2000" b="1" dirty="0">
              <a:solidFill>
                <a:srgbClr val="FF0000"/>
              </a:solidFill>
            </a:endParaRPr>
          </a:p>
          <a:p>
            <a:r>
              <a:rPr lang="en-US" sz="2000" b="1" dirty="0" smtClean="0">
                <a:solidFill>
                  <a:srgbClr val="FF0000"/>
                </a:solidFill>
              </a:rPr>
              <a:t>Use the index of your book to help you.   </a:t>
            </a:r>
            <a:endParaRPr lang="en-US" sz="2000" b="1" dirty="0">
              <a:solidFill>
                <a:srgbClr val="FF0000"/>
              </a:solidFill>
            </a:endParaRPr>
          </a:p>
        </p:txBody>
      </p:sp>
    </p:spTree>
    <p:extLst>
      <p:ext uri="{BB962C8B-B14F-4D97-AF65-F5344CB8AC3E}">
        <p14:creationId xmlns:p14="http://schemas.microsoft.com/office/powerpoint/2010/main" val="5842644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Cellular Respiration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During cellular respiration, chemical reactions occur that break down food molecules into simpler substances and release their stored energy.</a:t>
            </a:r>
          </a:p>
          <a:p>
            <a:r>
              <a:rPr lang="en-US" dirty="0" smtClean="0"/>
              <a:t>Just like photosynthesis, enzymes are needed for the chemical reaction of cellular respiration.  </a:t>
            </a:r>
            <a:endParaRPr lang="en-US" dirty="0"/>
          </a:p>
        </p:txBody>
      </p:sp>
    </p:spTree>
    <p:extLst>
      <p:ext uri="{BB962C8B-B14F-4D97-AF65-F5344CB8AC3E}">
        <p14:creationId xmlns:p14="http://schemas.microsoft.com/office/powerpoint/2010/main" val="6562976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88"/>
            <a:ext cx="8229600" cy="677862"/>
          </a:xfrm>
        </p:spPr>
        <p:txBody>
          <a:bodyPr>
            <a:normAutofit fontScale="90000"/>
          </a:bodyPr>
          <a:lstStyle/>
          <a:p>
            <a:r>
              <a:rPr lang="en-US" dirty="0" smtClean="0">
                <a:solidFill>
                  <a:srgbClr val="FF0000"/>
                </a:solidFill>
              </a:rPr>
              <a:t>Breaking Down Carbohydrates</a:t>
            </a:r>
            <a:endParaRPr lang="en-US" dirty="0">
              <a:solidFill>
                <a:srgbClr val="FF0000"/>
              </a:solidFill>
            </a:endParaRPr>
          </a:p>
        </p:txBody>
      </p:sp>
      <p:sp>
        <p:nvSpPr>
          <p:cNvPr id="3" name="Content Placeholder 2"/>
          <p:cNvSpPr>
            <a:spLocks noGrp="1"/>
          </p:cNvSpPr>
          <p:nvPr>
            <p:ph idx="1"/>
          </p:nvPr>
        </p:nvSpPr>
        <p:spPr>
          <a:xfrm>
            <a:off x="126999" y="730250"/>
            <a:ext cx="8905875" cy="5984875"/>
          </a:xfrm>
        </p:spPr>
        <p:txBody>
          <a:bodyPr>
            <a:normAutofit/>
          </a:bodyPr>
          <a:lstStyle/>
          <a:p>
            <a:r>
              <a:rPr lang="en-US" dirty="0" smtClean="0"/>
              <a:t>The food molecules most easily broken down by cells are carbohydrates.  </a:t>
            </a:r>
          </a:p>
          <a:p>
            <a:r>
              <a:rPr lang="en-US" dirty="0" smtClean="0"/>
              <a:t>Cellular respiration of carbohydrates begins in the cytoplasm of the cell.  </a:t>
            </a:r>
          </a:p>
          <a:p>
            <a:r>
              <a:rPr lang="en-US" dirty="0" smtClean="0"/>
              <a:t>The carbohydrates are broken down into glucose molecules.  </a:t>
            </a:r>
          </a:p>
          <a:p>
            <a:r>
              <a:rPr lang="en-US" dirty="0" smtClean="0"/>
              <a:t>Each glucose molecule is broken down further into two simpler molecules. </a:t>
            </a:r>
          </a:p>
          <a:p>
            <a:r>
              <a:rPr lang="en-US" dirty="0" smtClean="0"/>
              <a:t>As the glucose molecules are broken down, energy is released.  </a:t>
            </a:r>
            <a:endParaRPr lang="en-US" dirty="0"/>
          </a:p>
        </p:txBody>
      </p:sp>
    </p:spTree>
    <p:extLst>
      <p:ext uri="{BB962C8B-B14F-4D97-AF65-F5344CB8AC3E}">
        <p14:creationId xmlns:p14="http://schemas.microsoft.com/office/powerpoint/2010/main" val="23932890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Breaking Down Carbohydrates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The two simpler molecules are broken down again.  This breakdown occurs in the mitochondria of the cells of plants, animals, fungi, and many other organisms.  </a:t>
            </a:r>
          </a:p>
          <a:p>
            <a:r>
              <a:rPr lang="en-US" dirty="0" smtClean="0"/>
              <a:t>This process uses oxygen, releases much more energy, and produces carbon dioxide and water as wastes.  </a:t>
            </a:r>
            <a:endParaRPr lang="en-US" dirty="0"/>
          </a:p>
        </p:txBody>
      </p:sp>
    </p:spTree>
    <p:extLst>
      <p:ext uri="{BB962C8B-B14F-4D97-AF65-F5344CB8AC3E}">
        <p14:creationId xmlns:p14="http://schemas.microsoft.com/office/powerpoint/2010/main" val="13299684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Breaking Down Carbohydrates</a:t>
            </a:r>
            <a:endParaRPr lang="en-US" dirty="0">
              <a:solidFill>
                <a:srgbClr val="FF0000"/>
              </a:solidFill>
            </a:endParaRPr>
          </a:p>
        </p:txBody>
      </p:sp>
      <p:sp>
        <p:nvSpPr>
          <p:cNvPr id="3" name="Content Placeholder 2"/>
          <p:cNvSpPr>
            <a:spLocks noGrp="1"/>
          </p:cNvSpPr>
          <p:nvPr>
            <p:ph idx="1"/>
          </p:nvPr>
        </p:nvSpPr>
        <p:spPr>
          <a:xfrm>
            <a:off x="457200" y="1120356"/>
            <a:ext cx="8229600" cy="4525963"/>
          </a:xfrm>
        </p:spPr>
        <p:txBody>
          <a:bodyPr/>
          <a:lstStyle/>
          <a:p>
            <a:r>
              <a:rPr lang="en-US" dirty="0" smtClean="0"/>
              <a:t>Cellular respiration occurs in the cells of many living things.  </a:t>
            </a:r>
          </a:p>
          <a:p>
            <a:r>
              <a:rPr lang="en-US" dirty="0" smtClean="0"/>
              <a:t>Producers and consumers carry on cellular respiration that releases energy from food.  </a:t>
            </a:r>
            <a:endParaRPr lang="en-US" dirty="0"/>
          </a:p>
        </p:txBody>
      </p:sp>
      <p:pic>
        <p:nvPicPr>
          <p:cNvPr id="4" name="Picture 3"/>
          <p:cNvPicPr>
            <a:picLocks noChangeAspect="1"/>
          </p:cNvPicPr>
          <p:nvPr/>
        </p:nvPicPr>
        <p:blipFill>
          <a:blip r:embed="rId2"/>
          <a:stretch>
            <a:fillRect/>
          </a:stretch>
        </p:blipFill>
        <p:spPr>
          <a:xfrm>
            <a:off x="2587624" y="3383338"/>
            <a:ext cx="4156075" cy="3195262"/>
          </a:xfrm>
          <a:prstGeom prst="rect">
            <a:avLst/>
          </a:prstGeom>
        </p:spPr>
      </p:pic>
    </p:spTree>
    <p:extLst>
      <p:ext uri="{BB962C8B-B14F-4D97-AF65-F5344CB8AC3E}">
        <p14:creationId xmlns:p14="http://schemas.microsoft.com/office/powerpoint/2010/main" val="6930082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a:t>
            </a:r>
            <a:endParaRPr lang="en-US" dirty="0"/>
          </a:p>
        </p:txBody>
      </p:sp>
      <p:sp>
        <p:nvSpPr>
          <p:cNvPr id="3" name="Content Placeholder 2"/>
          <p:cNvSpPr>
            <a:spLocks noGrp="1"/>
          </p:cNvSpPr>
          <p:nvPr>
            <p:ph idx="1"/>
          </p:nvPr>
        </p:nvSpPr>
        <p:spPr>
          <a:xfrm>
            <a:off x="142875" y="1600200"/>
            <a:ext cx="8794750" cy="5130800"/>
          </a:xfrm>
        </p:spPr>
        <p:txBody>
          <a:bodyPr>
            <a:normAutofit fontScale="85000" lnSpcReduction="10000"/>
          </a:bodyPr>
          <a:lstStyle/>
          <a:p>
            <a:r>
              <a:rPr lang="en-US" dirty="0" smtClean="0"/>
              <a:t>When cells do not have enough oxygen for cellular respiration, they use a process called fermentation to release some of the energy stored in glucose molecules.  </a:t>
            </a:r>
          </a:p>
          <a:p>
            <a:r>
              <a:rPr lang="en-US" dirty="0" smtClean="0"/>
              <a:t>Like cellular respiration, fermentation begins in the cytoplasm.  </a:t>
            </a:r>
            <a:endParaRPr lang="en-US" dirty="0"/>
          </a:p>
          <a:p>
            <a:r>
              <a:rPr lang="en-US" dirty="0" smtClean="0"/>
              <a:t>As glucose molecules are broken down, energy is released.  </a:t>
            </a:r>
          </a:p>
          <a:p>
            <a:r>
              <a:rPr lang="en-US" dirty="0" smtClean="0"/>
              <a:t>But, the simple molecules from the breakdown of glucose do not move into the mitochondria.  Instead, more chemical reactions occur in the cytoplasm.  </a:t>
            </a:r>
          </a:p>
          <a:p>
            <a:r>
              <a:rPr lang="en-US" dirty="0" smtClean="0"/>
              <a:t>These reactions release some energy and produce wastes.  </a:t>
            </a:r>
          </a:p>
          <a:p>
            <a:r>
              <a:rPr lang="en-US" dirty="0" smtClean="0"/>
              <a:t>Depending on the type of cell, the wastes may be lactic acid or alcohol and carbon dioxide.  (Examine Figure 15.)</a:t>
            </a:r>
            <a:endParaRPr lang="en-US" dirty="0"/>
          </a:p>
        </p:txBody>
      </p:sp>
    </p:spTree>
    <p:extLst>
      <p:ext uri="{BB962C8B-B14F-4D97-AF65-F5344CB8AC3E}">
        <p14:creationId xmlns:p14="http://schemas.microsoft.com/office/powerpoint/2010/main" val="31859456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a:t>
            </a:r>
            <a:endParaRPr lang="en-US" dirty="0"/>
          </a:p>
        </p:txBody>
      </p:sp>
      <p:sp>
        <p:nvSpPr>
          <p:cNvPr id="3" name="Content Placeholder 2"/>
          <p:cNvSpPr>
            <a:spLocks noGrp="1"/>
          </p:cNvSpPr>
          <p:nvPr>
            <p:ph idx="1"/>
          </p:nvPr>
        </p:nvSpPr>
        <p:spPr/>
        <p:txBody>
          <a:bodyPr>
            <a:normAutofit/>
          </a:bodyPr>
          <a:lstStyle/>
          <a:p>
            <a:r>
              <a:rPr lang="en-US" dirty="0">
                <a:hlinkClick r:id="rId3"/>
              </a:rPr>
              <a:t>http://on.aol.com/video/how-lactic-acid-affects-your-body-</a:t>
            </a:r>
            <a:r>
              <a:rPr lang="en-US" dirty="0" smtClean="0">
                <a:hlinkClick r:id="rId3"/>
              </a:rPr>
              <a:t>517241039</a:t>
            </a:r>
            <a:endParaRPr lang="en-US" dirty="0" smtClean="0">
              <a:hlinkClick r:id="rId4"/>
            </a:endParaRPr>
          </a:p>
          <a:p>
            <a:endParaRPr lang="en-US" dirty="0"/>
          </a:p>
          <a:p>
            <a:endParaRPr lang="en-US" dirty="0"/>
          </a:p>
        </p:txBody>
      </p:sp>
    </p:spTree>
    <p:extLst>
      <p:ext uri="{BB962C8B-B14F-4D97-AF65-F5344CB8AC3E}">
        <p14:creationId xmlns:p14="http://schemas.microsoft.com/office/powerpoint/2010/main" val="12536302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lstStyle/>
          <a:p>
            <a:r>
              <a:rPr lang="en-US" dirty="0" smtClean="0"/>
              <a:t>What must happen to food molecules for respiration to take place?</a:t>
            </a:r>
          </a:p>
          <a:p>
            <a:r>
              <a:rPr lang="en-US" dirty="0" smtClean="0"/>
              <a:t>Where in the cell does fermentation take place?</a:t>
            </a:r>
          </a:p>
          <a:p>
            <a:endParaRPr lang="en-US" dirty="0"/>
          </a:p>
        </p:txBody>
      </p:sp>
    </p:spTree>
    <p:extLst>
      <p:ext uri="{BB962C8B-B14F-4D97-AF65-F5344CB8AC3E}">
        <p14:creationId xmlns:p14="http://schemas.microsoft.com/office/powerpoint/2010/main" val="24549129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 Quiz</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2199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0031" y="0"/>
            <a:ext cx="6242369" cy="4811498"/>
          </a:xfrm>
          <a:prstGeom prst="rect">
            <a:avLst/>
          </a:prstGeom>
        </p:spPr>
      </p:pic>
      <p:sp>
        <p:nvSpPr>
          <p:cNvPr id="2" name="Title 1"/>
          <p:cNvSpPr>
            <a:spLocks noGrp="1"/>
          </p:cNvSpPr>
          <p:nvPr>
            <p:ph type="ctrTitle"/>
          </p:nvPr>
        </p:nvSpPr>
        <p:spPr>
          <a:xfrm>
            <a:off x="655198" y="3981664"/>
            <a:ext cx="7772400" cy="1470025"/>
          </a:xfrm>
        </p:spPr>
        <p:txBody>
          <a:bodyPr/>
          <a:lstStyle/>
          <a:p>
            <a:r>
              <a:rPr lang="en-US" dirty="0" smtClean="0"/>
              <a:t>Chapter 3 Section 3 Part 2</a:t>
            </a:r>
            <a:endParaRPr lang="en-US" dirty="0"/>
          </a:p>
        </p:txBody>
      </p:sp>
      <p:sp>
        <p:nvSpPr>
          <p:cNvPr id="3" name="Subtitle 2"/>
          <p:cNvSpPr>
            <a:spLocks noGrp="1"/>
          </p:cNvSpPr>
          <p:nvPr>
            <p:ph type="subTitle" idx="1"/>
          </p:nvPr>
        </p:nvSpPr>
        <p:spPr>
          <a:xfrm>
            <a:off x="1371600" y="5090228"/>
            <a:ext cx="6400800" cy="1752600"/>
          </a:xfrm>
        </p:spPr>
        <p:txBody>
          <a:bodyPr>
            <a:normAutofit fontScale="92500" lnSpcReduction="10000"/>
          </a:bodyPr>
          <a:lstStyle/>
          <a:p>
            <a:r>
              <a:rPr lang="en-US" b="1" dirty="0"/>
              <a:t>SPI 0707.3.1 </a:t>
            </a:r>
            <a:r>
              <a:rPr lang="en-US" dirty="0"/>
              <a:t>Compare the chemical compounds that make up the reactants and products of photosynthesis and </a:t>
            </a:r>
            <a:r>
              <a:rPr lang="en-US" dirty="0">
                <a:solidFill>
                  <a:srgbClr val="FF0000"/>
                </a:solidFill>
              </a:rPr>
              <a:t>respiration</a:t>
            </a:r>
          </a:p>
        </p:txBody>
      </p:sp>
    </p:spTree>
    <p:extLst>
      <p:ext uri="{BB962C8B-B14F-4D97-AF65-F5344CB8AC3E}">
        <p14:creationId xmlns:p14="http://schemas.microsoft.com/office/powerpoint/2010/main" val="7369416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Essential Questions</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t>What is cellular respiration?</a:t>
            </a:r>
          </a:p>
          <a:p>
            <a:r>
              <a:rPr lang="en-US" dirty="0" smtClean="0"/>
              <a:t>Why do we need oxygen?</a:t>
            </a:r>
          </a:p>
          <a:p>
            <a:r>
              <a:rPr lang="en-US" dirty="0" smtClean="0"/>
              <a:t>How are the reactants/products different in photosynthesis and cellular respiration.  </a:t>
            </a:r>
            <a:endParaRPr lang="en-US" dirty="0"/>
          </a:p>
        </p:txBody>
      </p:sp>
    </p:spTree>
    <p:extLst>
      <p:ext uri="{BB962C8B-B14F-4D97-AF65-F5344CB8AC3E}">
        <p14:creationId xmlns:p14="http://schemas.microsoft.com/office/powerpoint/2010/main" val="2696985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mastery look like?</a:t>
            </a:r>
            <a:endParaRPr lang="en-US" dirty="0"/>
          </a:p>
        </p:txBody>
      </p:sp>
      <p:pic>
        <p:nvPicPr>
          <p:cNvPr id="4" name="Picture 3" descr="Screen Shot 2015-02-19 at 12.0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1638"/>
            <a:ext cx="9144000" cy="2455873"/>
          </a:xfrm>
          <a:prstGeom prst="rect">
            <a:avLst/>
          </a:prstGeom>
        </p:spPr>
      </p:pic>
    </p:spTree>
    <p:extLst>
      <p:ext uri="{BB962C8B-B14F-4D97-AF65-F5344CB8AC3E}">
        <p14:creationId xmlns:p14="http://schemas.microsoft.com/office/powerpoint/2010/main" val="12713594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mastery look like?</a:t>
            </a:r>
            <a:endParaRPr lang="en-US" dirty="0"/>
          </a:p>
        </p:txBody>
      </p:sp>
      <p:pic>
        <p:nvPicPr>
          <p:cNvPr id="6" name="Picture 5" descr="Screen Shot 2015-02-19 at 12.06.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4090737"/>
          </a:xfrm>
          <a:prstGeom prst="rect">
            <a:avLst/>
          </a:prstGeom>
        </p:spPr>
      </p:pic>
      <p:sp>
        <p:nvSpPr>
          <p:cNvPr id="7" name="TextBox 6"/>
          <p:cNvSpPr txBox="1"/>
          <p:nvPr/>
        </p:nvSpPr>
        <p:spPr>
          <a:xfrm>
            <a:off x="2254250" y="5758418"/>
            <a:ext cx="4880776" cy="369332"/>
          </a:xfrm>
          <a:prstGeom prst="rect">
            <a:avLst/>
          </a:prstGeom>
          <a:noFill/>
        </p:spPr>
        <p:txBody>
          <a:bodyPr wrap="none" rtlCol="0">
            <a:spAutoFit/>
          </a:bodyPr>
          <a:lstStyle/>
          <a:p>
            <a:r>
              <a:rPr lang="en-US" dirty="0" smtClean="0"/>
              <a:t>Check out the wording of the question.  It’s tricky!</a:t>
            </a:r>
            <a:endParaRPr lang="en-US" dirty="0"/>
          </a:p>
        </p:txBody>
      </p:sp>
    </p:spTree>
    <p:extLst>
      <p:ext uri="{BB962C8B-B14F-4D97-AF65-F5344CB8AC3E}">
        <p14:creationId xmlns:p14="http://schemas.microsoft.com/office/powerpoint/2010/main" val="30056618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a:t>
            </a:r>
            <a:endParaRPr lang="en-US" dirty="0"/>
          </a:p>
        </p:txBody>
      </p:sp>
      <p:sp>
        <p:nvSpPr>
          <p:cNvPr id="3" name="Content Placeholder 2"/>
          <p:cNvSpPr>
            <a:spLocks noGrp="1"/>
          </p:cNvSpPr>
          <p:nvPr>
            <p:ph idx="1"/>
          </p:nvPr>
        </p:nvSpPr>
        <p:spPr>
          <a:xfrm>
            <a:off x="4880880" y="1449094"/>
            <a:ext cx="3805920" cy="5073375"/>
          </a:xfrm>
        </p:spPr>
        <p:txBody>
          <a:bodyPr>
            <a:normAutofit lnSpcReduction="10000"/>
          </a:bodyPr>
          <a:lstStyle/>
          <a:p>
            <a:r>
              <a:rPr lang="en-US" dirty="0" smtClean="0"/>
              <a:t>Why do we need oxygen to survive?</a:t>
            </a:r>
          </a:p>
          <a:p>
            <a:pPr lvl="1"/>
            <a:r>
              <a:rPr lang="en-US" dirty="0" smtClean="0"/>
              <a:t>Brainstorm with your group.</a:t>
            </a:r>
          </a:p>
          <a:p>
            <a:pPr lvl="1"/>
            <a:endParaRPr lang="en-US" dirty="0" smtClean="0"/>
          </a:p>
          <a:p>
            <a:pPr lvl="1"/>
            <a:endParaRPr lang="en-US" dirty="0"/>
          </a:p>
          <a:p>
            <a:pPr lvl="1"/>
            <a:r>
              <a:rPr lang="en-US" dirty="0" smtClean="0">
                <a:solidFill>
                  <a:srgbClr val="FF0000"/>
                </a:solidFill>
              </a:rPr>
              <a:t>We use oxygen to process glucose.  </a:t>
            </a:r>
          </a:p>
          <a:p>
            <a:pPr lvl="1"/>
            <a:r>
              <a:rPr lang="en-US" dirty="0" smtClean="0">
                <a:solidFill>
                  <a:srgbClr val="FF0000"/>
                </a:solidFill>
              </a:rPr>
              <a:t>Glucose provides the energy cells need to function. </a:t>
            </a:r>
          </a:p>
          <a:p>
            <a:endParaRPr lang="en-US" dirty="0"/>
          </a:p>
        </p:txBody>
      </p:sp>
      <p:sp>
        <p:nvSpPr>
          <p:cNvPr id="4" name="TextBox 3"/>
          <p:cNvSpPr txBox="1"/>
          <p:nvPr/>
        </p:nvSpPr>
        <p:spPr>
          <a:xfrm>
            <a:off x="457200" y="5343677"/>
            <a:ext cx="3762475" cy="1323439"/>
          </a:xfrm>
          <a:prstGeom prst="rect">
            <a:avLst/>
          </a:prstGeom>
          <a:noFill/>
        </p:spPr>
        <p:txBody>
          <a:bodyPr wrap="square" rtlCol="0">
            <a:spAutoFit/>
          </a:bodyPr>
          <a:lstStyle/>
          <a:p>
            <a:r>
              <a:rPr lang="en-US" sz="2000" i="1" dirty="0">
                <a:solidFill>
                  <a:srgbClr val="FF6600"/>
                </a:solidFill>
              </a:rPr>
              <a:t>p</a:t>
            </a:r>
            <a:r>
              <a:rPr lang="en-US" sz="2000" i="1" dirty="0" smtClean="0">
                <a:solidFill>
                  <a:srgbClr val="FF6600"/>
                </a:solidFill>
              </a:rPr>
              <a:t>rocess (verb) – perform </a:t>
            </a:r>
            <a:r>
              <a:rPr lang="en-US" sz="2000" i="1" dirty="0">
                <a:solidFill>
                  <a:srgbClr val="FF6600"/>
                </a:solidFill>
              </a:rPr>
              <a:t>a series of mechanical or chemical operations on (something) in order to change or preserve </a:t>
            </a:r>
            <a:r>
              <a:rPr lang="en-US" sz="2000" i="1" dirty="0" smtClean="0">
                <a:solidFill>
                  <a:srgbClr val="FF6600"/>
                </a:solidFill>
              </a:rPr>
              <a:t>it.</a:t>
            </a:r>
            <a:endParaRPr lang="en-US" sz="2000" i="1" dirty="0">
              <a:solidFill>
                <a:srgbClr val="FF6600"/>
              </a:solidFill>
            </a:endParaRPr>
          </a:p>
        </p:txBody>
      </p:sp>
      <p:pic>
        <p:nvPicPr>
          <p:cNvPr id="5" name="Picture 4"/>
          <p:cNvPicPr>
            <a:picLocks noChangeAspect="1"/>
          </p:cNvPicPr>
          <p:nvPr/>
        </p:nvPicPr>
        <p:blipFill>
          <a:blip r:embed="rId2"/>
          <a:stretch>
            <a:fillRect/>
          </a:stretch>
        </p:blipFill>
        <p:spPr>
          <a:xfrm>
            <a:off x="400206" y="1280800"/>
            <a:ext cx="3819469" cy="3819469"/>
          </a:xfrm>
          <a:prstGeom prst="rect">
            <a:avLst/>
          </a:prstGeom>
        </p:spPr>
      </p:pic>
    </p:spTree>
    <p:extLst>
      <p:ext uri="{BB962C8B-B14F-4D97-AF65-F5344CB8AC3E}">
        <p14:creationId xmlns:p14="http://schemas.microsoft.com/office/powerpoint/2010/main" val="970550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Cellular Respiration</a:t>
            </a:r>
            <a:endParaRPr lang="en-US" dirty="0">
              <a:solidFill>
                <a:srgbClr val="FF0000"/>
              </a:solidFill>
            </a:endParaRPr>
          </a:p>
        </p:txBody>
      </p:sp>
      <p:sp>
        <p:nvSpPr>
          <p:cNvPr id="3" name="Content Placeholder 2"/>
          <p:cNvSpPr>
            <a:spLocks noGrp="1"/>
          </p:cNvSpPr>
          <p:nvPr>
            <p:ph idx="1"/>
          </p:nvPr>
        </p:nvSpPr>
        <p:spPr>
          <a:xfrm>
            <a:off x="457200" y="1600200"/>
            <a:ext cx="8229600" cy="2404709"/>
          </a:xfrm>
        </p:spPr>
        <p:txBody>
          <a:bodyPr>
            <a:normAutofit fontScale="77500" lnSpcReduction="20000"/>
          </a:bodyPr>
          <a:lstStyle/>
          <a:p>
            <a:r>
              <a:rPr lang="en-US" dirty="0" smtClean="0">
                <a:solidFill>
                  <a:srgbClr val="FF0000"/>
                </a:solidFill>
              </a:rPr>
              <a:t>This is what living cells do with oxygen</a:t>
            </a:r>
            <a:r>
              <a:rPr lang="en-US" dirty="0" smtClean="0">
                <a:solidFill>
                  <a:srgbClr val="FF0000"/>
                </a:solidFill>
              </a:rPr>
              <a:t>.</a:t>
            </a:r>
          </a:p>
          <a:p>
            <a:r>
              <a:rPr lang="en-US" dirty="0"/>
              <a:t>Cellular respiration is not the process of breathing, as the name suggests. Instead it is the process in which an organism obtains its energy. All living organisms perform cellular respiration, whether they are plants or animals.</a:t>
            </a:r>
            <a:r>
              <a:rPr lang="en-US" dirty="0" smtClean="0">
                <a:solidFill>
                  <a:srgbClr val="FF0000"/>
                </a:solidFill>
              </a:rPr>
              <a:t>  </a:t>
            </a:r>
            <a:endParaRPr lang="en-US" dirty="0"/>
          </a:p>
          <a:p>
            <a:r>
              <a:rPr lang="en-US" dirty="0">
                <a:hlinkClick r:id="rId2"/>
              </a:rPr>
              <a:t>https://www.brainpop.com/science/cellularlifeandgenetics/cellularrespiration/</a:t>
            </a:r>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770155" y="4969863"/>
            <a:ext cx="6985000" cy="1473200"/>
          </a:xfrm>
          <a:prstGeom prst="rect">
            <a:avLst/>
          </a:prstGeom>
        </p:spPr>
      </p:pic>
    </p:spTree>
    <p:extLst>
      <p:ext uri="{BB962C8B-B14F-4D97-AF65-F5344CB8AC3E}">
        <p14:creationId xmlns:p14="http://schemas.microsoft.com/office/powerpoint/2010/main" val="4100585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smtClean="0">
                <a:solidFill>
                  <a:srgbClr val="FF0000"/>
                </a:solidFill>
              </a:rPr>
              <a:t>Cellular Respiration</a:t>
            </a:r>
            <a:endParaRPr lang="en-US" dirty="0">
              <a:solidFill>
                <a:srgbClr val="FF0000"/>
              </a:solidFill>
            </a:endParaRPr>
          </a:p>
        </p:txBody>
      </p:sp>
      <p:sp>
        <p:nvSpPr>
          <p:cNvPr id="3" name="Content Placeholder 2"/>
          <p:cNvSpPr>
            <a:spLocks noGrp="1"/>
          </p:cNvSpPr>
          <p:nvPr>
            <p:ph idx="1"/>
          </p:nvPr>
        </p:nvSpPr>
        <p:spPr>
          <a:xfrm>
            <a:off x="0" y="889001"/>
            <a:ext cx="4953000" cy="5969000"/>
          </a:xfrm>
        </p:spPr>
        <p:txBody>
          <a:bodyPr>
            <a:normAutofit fontScale="70000" lnSpcReduction="20000"/>
          </a:bodyPr>
          <a:lstStyle/>
          <a:p>
            <a:r>
              <a:rPr lang="en-US" dirty="0" smtClean="0"/>
              <a:t>Imagine that you get up late for school.  </a:t>
            </a:r>
          </a:p>
          <a:p>
            <a:r>
              <a:rPr lang="en-US" dirty="0" smtClean="0"/>
              <a:t>You dress quickly, then you run three blocks to school.</a:t>
            </a:r>
          </a:p>
          <a:p>
            <a:r>
              <a:rPr lang="en-US" dirty="0" smtClean="0"/>
              <a:t>When you get to school, you feel hot and are breathing fast.  </a:t>
            </a:r>
          </a:p>
          <a:p>
            <a:r>
              <a:rPr lang="en-US" dirty="0" smtClean="0"/>
              <a:t>Why?  Discuss with your group.  </a:t>
            </a:r>
          </a:p>
          <a:p>
            <a:r>
              <a:rPr lang="en-US" dirty="0" smtClean="0"/>
              <a:t>Your muscle cells use a lot of energy when you run.  To get this energy, muscle cells break down food.  </a:t>
            </a:r>
          </a:p>
          <a:p>
            <a:r>
              <a:rPr lang="en-US" dirty="0" smtClean="0"/>
              <a:t>Some of the energy is used when you move and some of it becomes thermal energy, which is why you feel warm or hot.</a:t>
            </a:r>
          </a:p>
          <a:p>
            <a:r>
              <a:rPr lang="en-US" dirty="0" smtClean="0"/>
              <a:t>Most cells also need oxygen to break down food.  You were breathing fast because your body was working to get oxygen to your muscles.    </a:t>
            </a:r>
          </a:p>
          <a:p>
            <a:r>
              <a:rPr lang="en-US" dirty="0" smtClean="0"/>
              <a:t>Your muscles were using the oxygen for the process of cellular respiration.</a:t>
            </a:r>
          </a:p>
        </p:txBody>
      </p:sp>
      <p:pic>
        <p:nvPicPr>
          <p:cNvPr id="4" name="Picture 3"/>
          <p:cNvPicPr>
            <a:picLocks noChangeAspect="1"/>
          </p:cNvPicPr>
          <p:nvPr/>
        </p:nvPicPr>
        <p:blipFill>
          <a:blip r:embed="rId2"/>
          <a:stretch>
            <a:fillRect/>
          </a:stretch>
        </p:blipFill>
        <p:spPr>
          <a:xfrm>
            <a:off x="4905375" y="2000250"/>
            <a:ext cx="4238625" cy="2967038"/>
          </a:xfrm>
          <a:prstGeom prst="rect">
            <a:avLst/>
          </a:prstGeom>
        </p:spPr>
      </p:pic>
    </p:spTree>
    <p:extLst>
      <p:ext uri="{BB962C8B-B14F-4D97-AF65-F5344CB8AC3E}">
        <p14:creationId xmlns:p14="http://schemas.microsoft.com/office/powerpoint/2010/main" val="2561211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386</TotalTime>
  <Words>742</Words>
  <Application>Microsoft Macintosh PowerPoint</Application>
  <PresentationFormat>On-screen Show (4:3)</PresentationFormat>
  <Paragraphs>75</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2/27/15</vt:lpstr>
      <vt:lpstr>Photosynthesis Quiz</vt:lpstr>
      <vt:lpstr>Chapter 3 Section 3 Part 2</vt:lpstr>
      <vt:lpstr>Essential Questions</vt:lpstr>
      <vt:lpstr>What does mastery look like?</vt:lpstr>
      <vt:lpstr>What does mastery look like?</vt:lpstr>
      <vt:lpstr>Oxygen</vt:lpstr>
      <vt:lpstr>Cellular Respiration</vt:lpstr>
      <vt:lpstr>Cellular Respiration</vt:lpstr>
      <vt:lpstr>Cellular Respiration</vt:lpstr>
      <vt:lpstr>Breaking Down Carbohydrates</vt:lpstr>
      <vt:lpstr>Breaking Down Carbohydrates</vt:lpstr>
      <vt:lpstr>Breaking Down Carbohydrates</vt:lpstr>
      <vt:lpstr>Fermentation</vt:lpstr>
      <vt:lpstr>Fermentation</vt:lpstr>
      <vt:lpstr>Exit Ticket</vt:lpstr>
    </vt:vector>
  </TitlesOfParts>
  <Company>Shelby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ccross</dc:creator>
  <cp:lastModifiedBy>ccross</cp:lastModifiedBy>
  <cp:revision>24</cp:revision>
  <dcterms:created xsi:type="dcterms:W3CDTF">2015-02-19T17:47:19Z</dcterms:created>
  <dcterms:modified xsi:type="dcterms:W3CDTF">2015-02-27T18:10:46Z</dcterms:modified>
</cp:coreProperties>
</file>