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33"/>
    <p:restoredTop sz="91274"/>
  </p:normalViewPr>
  <p:slideViewPr>
    <p:cSldViewPr snapToGrid="0" snapToObjects="1">
      <p:cViewPr varScale="1">
        <p:scale>
          <a:sx n="68" d="100"/>
          <a:sy n="68" d="100"/>
        </p:scale>
        <p:origin x="200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15A76-AE1F-344E-9E6E-EEB07BA5E2F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84C19-2E8F-1A4D-87C2-4776A801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4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A8DD-3AAE-F94A-A949-DBCE95F86DE1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03057-B55B-0047-B0E2-775E2EDD1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03057-B55B-0047-B0E2-775E2EDD19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Diffusion	passive</a:t>
            </a:r>
            <a:r>
              <a:rPr lang="en-US" baseline="0" dirty="0" smtClean="0"/>
              <a:t> transport</a:t>
            </a:r>
          </a:p>
          <a:p>
            <a:r>
              <a:rPr lang="en-US" baseline="0" dirty="0" smtClean="0"/>
              <a:t>Facilitated diffusion</a:t>
            </a:r>
          </a:p>
          <a:p>
            <a:r>
              <a:rPr lang="en-US" baseline="0" dirty="0" smtClean="0"/>
              <a:t>Active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Dictionary.com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participating readily or actively; inactive: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passive member of a committee.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involving visible reaction or active participation: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play a passive role.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Food, oxygen</a:t>
            </a:r>
          </a:p>
          <a:p>
            <a:r>
              <a:rPr lang="en-US" dirty="0" smtClean="0"/>
              <a:t>waste</a:t>
            </a:r>
          </a:p>
          <a:p>
            <a:r>
              <a:rPr lang="en-US" dirty="0" smtClean="0"/>
              <a:t>permeable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Window</a:t>
            </a:r>
            <a:r>
              <a:rPr lang="en-US" baseline="0" dirty="0" smtClean="0"/>
              <a:t> screen?</a:t>
            </a:r>
          </a:p>
          <a:p>
            <a:r>
              <a:rPr lang="en-US" baseline="0" dirty="0" err="1" smtClean="0"/>
              <a:t>Collander</a:t>
            </a:r>
            <a:r>
              <a:rPr lang="en-US" baseline="0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word passive</a:t>
            </a:r>
            <a:r>
              <a:rPr lang="en-US" baseline="0" dirty="0" smtClean="0"/>
              <a:t>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Solids, liquids,</a:t>
            </a:r>
            <a:r>
              <a:rPr lang="en-US" baseline="0" dirty="0" smtClean="0"/>
              <a:t> and gases</a:t>
            </a:r>
          </a:p>
          <a:p>
            <a:r>
              <a:rPr lang="en-US" baseline="0" dirty="0" smtClean="0"/>
              <a:t>Diffusion</a:t>
            </a:r>
          </a:p>
          <a:p>
            <a:r>
              <a:rPr lang="en-US" baseline="0" dirty="0" smtClean="0"/>
              <a:t>equilibrium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9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A3F0-EB9A-414C-A78B-F1C132DE7C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B55552E5-23AE-5A40-9772-E721AC56752A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F147F1DE-BD7C-4346-A61E-02A21533FC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logylessons.sdsu.edu/ta/classes/lab4/TG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QsAzXr0UCU" TargetMode="External"/><Relationship Id="rId4" Type="http://schemas.openxmlformats.org/officeDocument/2006/relationships/hyperlink" Target="http://highered.mcgraw-hill.com/sites/0072495855/student_view0/chapter2/animation__how_osmosis_work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vKGN_Zhz8A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brainpop.com/science/cellularlifeandgenetics/activetranspor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pop.com/science/cellularlifeandgenetics/passivetranspor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2/10/15</a:t>
            </a:r>
            <a:endParaRPr lang="en-US" dirty="0"/>
          </a:p>
        </p:txBody>
      </p:sp>
      <p:pic>
        <p:nvPicPr>
          <p:cNvPr id="3" name="Picture 2" descr="Screen Shot 2015-01-05 at 10.2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56" y="1417638"/>
            <a:ext cx="679340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br>
              <a:rPr lang="en-US" dirty="0" smtClean="0"/>
            </a:br>
            <a:r>
              <a:rPr lang="en-US" sz="2000" dirty="0" smtClean="0"/>
              <a:t>*Key points from BP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Transport – a cell doesn’t have to use ________to let something in or out</a:t>
            </a:r>
          </a:p>
          <a:p>
            <a:r>
              <a:rPr lang="en-US" dirty="0" smtClean="0"/>
              <a:t>Selectively Permeable – lets some things come in while keeping others _____ (Cell Membranes are selectively permeable.)</a:t>
            </a:r>
          </a:p>
          <a:p>
            <a:r>
              <a:rPr lang="en-US" dirty="0" smtClean="0"/>
              <a:t>Diffusion – Passive transport works through 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your book!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3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br>
              <a:rPr lang="en-US" dirty="0" smtClean="0"/>
            </a:br>
            <a:r>
              <a:rPr lang="en-US" sz="2000" dirty="0" smtClean="0"/>
              <a:t>*Key points from book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take in ______, ______, and other substances from their environments.  </a:t>
            </a:r>
            <a:endParaRPr lang="en-US" dirty="0"/>
          </a:p>
          <a:p>
            <a:r>
              <a:rPr lang="en-US" dirty="0" smtClean="0"/>
              <a:t>Cells also release _________</a:t>
            </a:r>
            <a:r>
              <a:rPr lang="en-US" dirty="0"/>
              <a:t> </a:t>
            </a:r>
            <a:r>
              <a:rPr lang="en-US" dirty="0" smtClean="0"/>
              <a:t>materials into their environments.</a:t>
            </a:r>
          </a:p>
          <a:p>
            <a:r>
              <a:rPr lang="en-US" dirty="0" smtClean="0"/>
              <a:t>A cell’s membrane is selectively _______________.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group, think of something you have seen in real life that could be considered selectively permeable.  Be ready to give me one group answer in one minute.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br>
              <a:rPr lang="en-US" dirty="0" smtClean="0"/>
            </a:br>
            <a:r>
              <a:rPr lang="en-US" sz="2000" dirty="0" smtClean="0"/>
              <a:t>*Key points from book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way things move through a cell membrane depends on the size of the molecules or particles.  </a:t>
            </a:r>
          </a:p>
          <a:p>
            <a:r>
              <a:rPr lang="en-US" dirty="0" smtClean="0"/>
              <a:t>If movement through membrane happens without energy, it is called passive transport.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br>
              <a:rPr lang="en-US" dirty="0" smtClean="0"/>
            </a:br>
            <a:r>
              <a:rPr lang="en-US" sz="2000" dirty="0" smtClean="0"/>
              <a:t>*Key points from book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35269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Molecules in __________, __________, and ___________ move constantly and randomly.  </a:t>
            </a:r>
          </a:p>
          <a:p>
            <a:r>
              <a:rPr lang="en-US" dirty="0" smtClean="0"/>
              <a:t>The random movement of molecules from an area where there is relatively more of them into an area where there is relatively fewer of them is called _____________.</a:t>
            </a:r>
          </a:p>
          <a:p>
            <a:r>
              <a:rPr lang="en-US" dirty="0" smtClean="0"/>
              <a:t>Molecules of a substance will continue to move from one area into another until the relative number of these molecules is equal in the two areas.  </a:t>
            </a:r>
          </a:p>
          <a:p>
            <a:r>
              <a:rPr lang="en-US" dirty="0" smtClean="0"/>
              <a:t>This is known as _____________.  At this point, diffusion stops.  </a:t>
            </a:r>
          </a:p>
        </p:txBody>
      </p:sp>
    </p:spTree>
    <p:extLst>
      <p:ext uri="{BB962C8B-B14F-4D97-AF65-F5344CB8AC3E}">
        <p14:creationId xmlns:p14="http://schemas.microsoft.com/office/powerpoint/2010/main" val="6939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 that illustrates the following concept.</a:t>
            </a:r>
          </a:p>
          <a:p>
            <a:pPr lvl="1"/>
            <a:r>
              <a:rPr lang="en-US" dirty="0"/>
              <a:t>Molecules of a substance will continue to move from one area into another until the relative number of these molecules is equal in the two areas.  </a:t>
            </a:r>
            <a:endParaRPr lang="en-US" dirty="0" smtClean="0"/>
          </a:p>
          <a:p>
            <a:r>
              <a:rPr lang="en-US" dirty="0" smtClean="0"/>
              <a:t>Put your homework in the tray.  If you don’t have it, sign the conduct book. </a:t>
            </a:r>
          </a:p>
          <a:p>
            <a:pPr marL="4032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function of a selectively permeable membrane.</a:t>
            </a:r>
          </a:p>
          <a:p>
            <a:r>
              <a:rPr lang="en-US" dirty="0" smtClean="0"/>
              <a:t>Explain how the processes of </a:t>
            </a:r>
            <a:r>
              <a:rPr lang="en-US" u="sng" dirty="0" smtClean="0"/>
              <a:t>diffusion</a:t>
            </a:r>
            <a:r>
              <a:rPr lang="en-US" dirty="0" smtClean="0"/>
              <a:t> and osmosis move molecules in living cells.</a:t>
            </a:r>
          </a:p>
          <a:p>
            <a:r>
              <a:rPr lang="en-US" dirty="0" smtClean="0"/>
              <a:t>Explain how passive transport and active transport differ.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it’s important: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membranes control the substances that enter and leave the cells of your body.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does mastery look like?</a:t>
            </a:r>
            <a:endParaRPr lang="en-US" sz="3600" dirty="0"/>
          </a:p>
        </p:txBody>
      </p:sp>
      <p:pic>
        <p:nvPicPr>
          <p:cNvPr id="5" name="Picture 4" descr="Screen shot 2014-01-30 at 2.1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06" y="1429032"/>
            <a:ext cx="6571550" cy="54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Section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SPI 0707.1.5 Explain how materials move through simple diffusion.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3" y="2578099"/>
            <a:ext cx="8753194" cy="24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to ponder:  </a:t>
            </a:r>
            <a:r>
              <a:rPr lang="en-US" dirty="0">
                <a:hlinkClick r:id="rId2"/>
              </a:rPr>
              <a:t>http://www.biologylessons.sdsu.edu/ta/classes/lab4/</a:t>
            </a:r>
            <a:r>
              <a:rPr lang="en-US" dirty="0" smtClean="0">
                <a:hlinkClick r:id="rId2"/>
              </a:rPr>
              <a:t>TG.html</a:t>
            </a:r>
            <a:endParaRPr lang="en-US" dirty="0" smtClean="0"/>
          </a:p>
          <a:p>
            <a:r>
              <a:rPr lang="en-US" dirty="0" smtClean="0"/>
              <a:t>Answer these with your group.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Osmosis	</a:t>
            </a:r>
            <a:br>
              <a:rPr lang="en-US" dirty="0" smtClean="0"/>
            </a:br>
            <a:r>
              <a:rPr lang="en-US" sz="2800" dirty="0" smtClean="0"/>
              <a:t>The Diffusion of Water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diffusion of water through a cell membrane is called ___________.</a:t>
            </a:r>
          </a:p>
          <a:p>
            <a:r>
              <a:rPr lang="en-US" dirty="0" smtClean="0"/>
              <a:t>Now!  Think back to the picture I showed you earlier!  </a:t>
            </a:r>
            <a:endParaRPr lang="en-US" dirty="0" smtClean="0">
              <a:hlinkClick r:id=""/>
            </a:endParaRPr>
          </a:p>
          <a:p>
            <a:r>
              <a:rPr lang="en-US" dirty="0" smtClean="0">
                <a:hlinkClick r:id=""/>
              </a:rPr>
              <a:t>http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eQsAzXr0UCU</a:t>
            </a:r>
            <a:endParaRPr lang="en-US" dirty="0" smtClean="0"/>
          </a:p>
          <a:p>
            <a:r>
              <a:rPr lang="en-US" dirty="0" smtClean="0"/>
              <a:t>How are we going to remember this?  </a:t>
            </a:r>
          </a:p>
          <a:p>
            <a:r>
              <a:rPr lang="en-US" dirty="0" smtClean="0"/>
              <a:t>If cells weren’t surrounded by water that contains few dissolved substances, water inside of cells would diffuse out of them.  </a:t>
            </a:r>
          </a:p>
          <a:p>
            <a:r>
              <a:rPr lang="en-US" dirty="0" smtClean="0"/>
              <a:t>Losing water from a plant cell causes its cell membrane to come away from its cell wall.  (Figure 8)</a:t>
            </a:r>
          </a:p>
          <a:p>
            <a:r>
              <a:rPr lang="en-US" dirty="0" smtClean="0"/>
              <a:t>This reduces pressure against its cell wall, and a plant cell becomes limp.  </a:t>
            </a:r>
          </a:p>
          <a:p>
            <a:r>
              <a:rPr lang="en-US" dirty="0">
                <a:hlinkClick r:id="rId4"/>
              </a:rPr>
              <a:t>http://highered.mcgraw-hill.com/sites/0072495855/student_view0/chapter2/</a:t>
            </a:r>
            <a:r>
              <a:rPr lang="en-US" dirty="0" smtClean="0">
                <a:hlinkClick r:id="rId4"/>
              </a:rPr>
              <a:t>animation__how_osmosis_works.html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does mastery look like?</a:t>
            </a:r>
            <a:endParaRPr lang="en-US" sz="4000" dirty="0"/>
          </a:p>
        </p:txBody>
      </p:sp>
      <p:pic>
        <p:nvPicPr>
          <p:cNvPr id="4" name="Picture 3" descr="Screen shot 2014-02-19 at 11.3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417387"/>
            <a:ext cx="7285038" cy="52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talked about passive transport.</a:t>
            </a:r>
          </a:p>
          <a:p>
            <a:pPr lvl="1"/>
            <a:r>
              <a:rPr lang="en-US" dirty="0" smtClean="0"/>
              <a:t>What is passive transport?</a:t>
            </a:r>
          </a:p>
          <a:p>
            <a:r>
              <a:rPr lang="en-US" dirty="0" smtClean="0"/>
              <a:t>Now, we are going to talk about a type of passive transport called facilitated diffusion.  </a:t>
            </a:r>
          </a:p>
          <a:p>
            <a:pPr lvl="1"/>
            <a:r>
              <a:rPr lang="en-US" dirty="0" smtClean="0"/>
              <a:t>Since it’s passive transport, is cell going to use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Diffusion</a:t>
            </a:r>
            <a:br>
              <a:rPr lang="en-US" dirty="0" smtClean="0"/>
            </a:br>
            <a:r>
              <a:rPr lang="en-US" sz="2400" i="1" dirty="0" smtClean="0"/>
              <a:t>a type of passive transport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Cells take in many substances.  </a:t>
            </a:r>
          </a:p>
          <a:p>
            <a:r>
              <a:rPr lang="en-US" dirty="0" smtClean="0"/>
              <a:t>Some pass easily through the cell membrane by diffusion.  </a:t>
            </a:r>
          </a:p>
          <a:p>
            <a:r>
              <a:rPr lang="en-US" dirty="0" smtClean="0"/>
              <a:t>Others (like sugar molecules) are so large that they can enter the cell only with the help of molecules in the cell membrane called transport proteins.  </a:t>
            </a:r>
            <a:endParaRPr lang="en-US" dirty="0"/>
          </a:p>
          <a:p>
            <a:r>
              <a:rPr lang="en-US" dirty="0" smtClean="0"/>
              <a:t>This process, a type of ______ transport, is known as facilitated diffusion.</a:t>
            </a:r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vKGN_Zhz8AY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938" y="474476"/>
            <a:ext cx="7110413" cy="63854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Talk to your group about what this picture shows.  </a:t>
            </a:r>
            <a:br>
              <a:rPr lang="en-US" sz="2400" dirty="0" smtClean="0"/>
            </a:br>
            <a:r>
              <a:rPr lang="en-US" sz="2400" dirty="0" smtClean="0"/>
              <a:t>What word is behind each block?   I’ll come around and listen, then we’ll discuss as a class.  </a:t>
            </a:r>
            <a:endParaRPr lang="en-US" sz="2400" dirty="0"/>
          </a:p>
        </p:txBody>
      </p:sp>
      <p:pic>
        <p:nvPicPr>
          <p:cNvPr id="4" name="Picture 3" descr="c8x16types-trans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3" y="1453082"/>
            <a:ext cx="7110413" cy="5087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2125" y="2052410"/>
            <a:ext cx="1016000" cy="33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2125" y="3301998"/>
            <a:ext cx="1778000" cy="3628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8250" y="2757714"/>
            <a:ext cx="1609726" cy="317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2125" y="5474607"/>
            <a:ext cx="1492250" cy="238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close out our lesson today, we are going to complete the first half of an experiment.</a:t>
            </a:r>
          </a:p>
          <a:p>
            <a:r>
              <a:rPr lang="en-US" dirty="0" smtClean="0"/>
              <a:t>You will be predicting the effects of diffusion on a gummy bear.  We will start the experiment today.  We will finish it tomorrow morning.  </a:t>
            </a:r>
          </a:p>
          <a:p>
            <a:r>
              <a:rPr lang="en-US" dirty="0" smtClean="0"/>
              <a:t>We will go over the sheet  in here. </a:t>
            </a:r>
          </a:p>
          <a:p>
            <a:r>
              <a:rPr lang="en-US" dirty="0" smtClean="0"/>
              <a:t>Your prediction will serve as your exit slip today.  </a:t>
            </a:r>
          </a:p>
          <a:p>
            <a:r>
              <a:rPr lang="en-US" dirty="0" smtClean="0"/>
              <a:t>REMEMBER:  Our objective is, “</a:t>
            </a:r>
            <a:r>
              <a:rPr lang="en-US" dirty="0"/>
              <a:t>Explain how materials move through simple diffusion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/>
              <a:t>Grab a pencil and SILENTLY line up for the science lab.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– I am so confused.  (Write down a question for me to answer that will help you better understand.)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– I am on the way to understanding, but I need more time.  (Write down one thing you understand about this topic.  Write down one question for me to answer.)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 – I’ve got this!  (Answer these questions.  What will happen ? )</a:t>
            </a:r>
          </a:p>
        </p:txBody>
      </p:sp>
    </p:spTree>
    <p:extLst>
      <p:ext uri="{BB962C8B-B14F-4D97-AF65-F5344CB8AC3E}">
        <p14:creationId xmlns:p14="http://schemas.microsoft.com/office/powerpoint/2010/main" val="20272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3" y="1882587"/>
            <a:ext cx="8738807" cy="4835453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Sometimes a substance is needed inside a cell even though the amount of that substance inside the cell is already greater</a:t>
            </a:r>
            <a:r>
              <a:rPr lang="en-US" sz="3200" dirty="0" smtClean="0"/>
              <a:t> than the amount outside the cell. 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When an input of energy is required to move materials through a cell membrane, __________ __________ takes place.  </a:t>
            </a:r>
          </a:p>
          <a:p>
            <a:pPr lvl="1"/>
            <a:r>
              <a:rPr lang="en-US" sz="3200" dirty="0">
                <a:hlinkClick r:id="rId3"/>
              </a:rPr>
              <a:t>http://www.brainpop.com/science/cellularlifeandgenetics/activetransport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	</a:t>
            </a:r>
            <a:r>
              <a:rPr lang="en-US" sz="2400" dirty="0" smtClean="0"/>
              <a:t>												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2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function of a selectively permeable membrane.</a:t>
            </a:r>
          </a:p>
          <a:p>
            <a:r>
              <a:rPr lang="en-US" dirty="0" smtClean="0"/>
              <a:t>Explain how the processes of </a:t>
            </a:r>
            <a:r>
              <a:rPr lang="en-US" u="sng" dirty="0" smtClean="0"/>
              <a:t>diffusion</a:t>
            </a:r>
            <a:r>
              <a:rPr lang="en-US" dirty="0" smtClean="0"/>
              <a:t> and osmosis move molecules in living cells.</a:t>
            </a:r>
          </a:p>
          <a:p>
            <a:r>
              <a:rPr lang="en-US" dirty="0" smtClean="0"/>
              <a:t>Explain how passive transport and active transport differ.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723900"/>
            <a:ext cx="6985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7308"/>
            <a:ext cx="7581901" cy="828269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Endocytosis and Exocytosis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90" y="768731"/>
            <a:ext cx="8788934" cy="594930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molecules and particles are too large to move by diffusion or to use the cell membrane’s transport proteins.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Large protein molecules and bacteria, for example, can enter a cell when they are surrounded by the cell membrane.</a:t>
            </a:r>
          </a:p>
          <a:p>
            <a:r>
              <a:rPr lang="en-US" sz="3200" dirty="0" smtClean="0"/>
              <a:t>The cell membrane folds in on itself, enclosing the item in a sphere called a vesicle.  Vesicles are transport and storage structures in a cell’s cytoplasm.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81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28269"/>
          </a:xfrm>
        </p:spPr>
        <p:txBody>
          <a:bodyPr/>
          <a:lstStyle/>
          <a:p>
            <a:r>
              <a:rPr lang="en-US" sz="4800" dirty="0" smtClean="0"/>
              <a:t>Endocytosis and Exocytosis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5846"/>
            <a:ext cx="9144000" cy="592215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process of taking substances into a cell by surrounding it with the cell membranes is called endocytosis.  Some one-celled organisms take in food this way. 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contents of a vesicle can be released by a cell using the process called exocytosis.  Exocytosis occurs in the opposite way that endocytosis does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A vesicle’s membrane fuses with a cell’s membrane, and the vesicle’s contents are released.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68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</a:t>
            </a:r>
            <a:endParaRPr lang="en-US" dirty="0"/>
          </a:p>
        </p:txBody>
      </p:sp>
      <p:pic>
        <p:nvPicPr>
          <p:cNvPr id="5" name="id_384" descr="http://my.hrw.com/sh2/sh07_10/student/images/hst_tn/act/hst_tn_act_003_a_po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49" y="1465385"/>
            <a:ext cx="8135328" cy="539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0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Osmosis makes plants firm.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www.bensoninstitute.org/Publication/Lessons/Images/L1/Water/fp/1703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" y="2741002"/>
            <a:ext cx="3052445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lightbox-image" descr="http://images.wisegeek.com/osmosis-plant-diagra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493" y="2741002"/>
            <a:ext cx="302387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269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Transport = requires cell to use energy</a:t>
            </a:r>
          </a:p>
          <a:p>
            <a:r>
              <a:rPr lang="en-US" b="0" dirty="0">
                <a:effectLst/>
              </a:rPr>
              <a:t>Active transport usually involves the movement of particles from an area of low concentration to an area of high concentration</a:t>
            </a:r>
            <a:r>
              <a:rPr lang="en-US" b="0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b="0" dirty="0">
              <a:effectLst/>
            </a:endParaRPr>
          </a:p>
        </p:txBody>
      </p:sp>
      <p:pic>
        <p:nvPicPr>
          <p:cNvPr id="4" name="il_fi" descr="http://www.accessexcellence.org/RC/VL/GG/ecb/ecb_images/12_04_passive_active_transpo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321" y="3809022"/>
            <a:ext cx="4938371" cy="28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008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Endocytosis</a:t>
            </a:r>
          </a:p>
          <a:p>
            <a:r>
              <a:rPr lang="en-US" dirty="0" smtClean="0"/>
              <a:t>The active-transport process by which large particles, such as large protein, are taken into the cell.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d_548" descr="http://my.hrw.com/sh2/sh07_10/student/images/hst_tn/act/hst_tn_act_004_b_po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2" y="3648808"/>
            <a:ext cx="7719769" cy="242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121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Exocytosis</a:t>
            </a:r>
          </a:p>
          <a:p>
            <a:r>
              <a:rPr lang="en-US" dirty="0" smtClean="0"/>
              <a:t>The active-transport process by which large particles, such as wastes, leave the cell.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d_618" descr="http://my.hrw.com/sh2/sh07_10/student/images/hst_tn/act/hst_tn_act_005_a_po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381" y="3633054"/>
            <a:ext cx="7588982" cy="291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46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it’s important: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membranes control the substances that enter and leave the cells of your body.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78" y="107577"/>
            <a:ext cx="8401164" cy="1653988"/>
          </a:xfrm>
        </p:spPr>
        <p:txBody>
          <a:bodyPr/>
          <a:lstStyle/>
          <a:p>
            <a:r>
              <a:rPr lang="en-US" sz="2800" dirty="0" smtClean="0"/>
              <a:t>If you can answer this question, you’re on your way to mastering the objective.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 descr="Screen shot 2014-01-30 at 2.1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06" y="1429032"/>
            <a:ext cx="6571550" cy="54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If you can answer this question, you’re on your way to mastering the objective.</a:t>
            </a:r>
          </a:p>
        </p:txBody>
      </p:sp>
      <p:pic>
        <p:nvPicPr>
          <p:cNvPr id="8" name="Picture 7" descr="Screen shot 2014-02-17 at 11.3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707"/>
            <a:ext cx="8970145" cy="2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629459"/>
          </a:xfrm>
        </p:spPr>
        <p:txBody>
          <a:bodyPr>
            <a:normAutofit/>
          </a:bodyPr>
          <a:lstStyle/>
          <a:p>
            <a:r>
              <a:rPr lang="en-US" dirty="0" smtClean="0"/>
              <a:t>Passive transport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Equilibrium</a:t>
            </a:r>
          </a:p>
          <a:p>
            <a:r>
              <a:rPr lang="en-US" dirty="0" smtClean="0"/>
              <a:t>Osmosis</a:t>
            </a:r>
          </a:p>
          <a:p>
            <a:r>
              <a:rPr lang="en-US" dirty="0" smtClean="0"/>
              <a:t>Active transport</a:t>
            </a:r>
          </a:p>
          <a:p>
            <a:r>
              <a:rPr lang="en-US" dirty="0" smtClean="0"/>
              <a:t>Endocytosis</a:t>
            </a:r>
          </a:p>
          <a:p>
            <a:r>
              <a:rPr lang="en-US" dirty="0"/>
              <a:t>E</a:t>
            </a:r>
            <a:r>
              <a:rPr lang="en-US" dirty="0" smtClean="0"/>
              <a:t>xocytosis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http://www.brainpop.com/science/cellularlifeandgenetics/passivetransport/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group, come up with a definition for the word “passive” based on the video.</a:t>
            </a:r>
          </a:p>
          <a:p>
            <a:r>
              <a:rPr lang="en-US" dirty="0" smtClean="0"/>
              <a:t>When you work in groups, if you ever just sit there and do nothing, you’re being passive.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915</TotalTime>
  <Words>1269</Words>
  <Application>Microsoft Macintosh PowerPoint</Application>
  <PresentationFormat>On-screen Show (4:3)</PresentationFormat>
  <Paragraphs>152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Calibri</vt:lpstr>
      <vt:lpstr>Candara</vt:lpstr>
      <vt:lpstr>Orbit</vt:lpstr>
      <vt:lpstr>2/10/15</vt:lpstr>
      <vt:lpstr>Chapter 3 Section 2</vt:lpstr>
      <vt:lpstr>What you’ll learn:</vt:lpstr>
      <vt:lpstr>Why it’s important:</vt:lpstr>
      <vt:lpstr>If you can answer this question, you’re on your way to mastering the objective.  </vt:lpstr>
      <vt:lpstr>If you can answer this question, you’re on your way to mastering the objective.</vt:lpstr>
      <vt:lpstr>Vocabulary</vt:lpstr>
      <vt:lpstr>Brain Pop</vt:lpstr>
      <vt:lpstr>Group</vt:lpstr>
      <vt:lpstr>Passive Transport *Key points from BP</vt:lpstr>
      <vt:lpstr>Open your book!</vt:lpstr>
      <vt:lpstr>Passive Transport *Key points from book</vt:lpstr>
      <vt:lpstr>Group</vt:lpstr>
      <vt:lpstr>Passive Transport *Key points from book</vt:lpstr>
      <vt:lpstr>Diffusion *Key points from book</vt:lpstr>
      <vt:lpstr>Exit Ticket</vt:lpstr>
      <vt:lpstr>What you’ll learn:</vt:lpstr>
      <vt:lpstr>Why it’s important:</vt:lpstr>
      <vt:lpstr>What does mastery look like?</vt:lpstr>
      <vt:lpstr>Diffusion</vt:lpstr>
      <vt:lpstr>White Board</vt:lpstr>
      <vt:lpstr>Osmosis  The Diffusion of Water</vt:lpstr>
      <vt:lpstr>What does mastery look like?</vt:lpstr>
      <vt:lpstr>Review</vt:lpstr>
      <vt:lpstr>Facilitated Diffusion a type of passive transport</vt:lpstr>
      <vt:lpstr>Talk to your group about what this picture shows.   What word is behind each block?   I’ll come around and listen, then we’ll discuss as a class.  </vt:lpstr>
      <vt:lpstr>Experiment</vt:lpstr>
      <vt:lpstr>STOP!</vt:lpstr>
      <vt:lpstr>Active Transport</vt:lpstr>
      <vt:lpstr>PowerPoint Presentation</vt:lpstr>
      <vt:lpstr>Endocytosis and Exocytosis</vt:lpstr>
      <vt:lpstr>Endocytosis and Exocytosis</vt:lpstr>
      <vt:lpstr>Concept Review</vt:lpstr>
      <vt:lpstr>Concept Review</vt:lpstr>
      <vt:lpstr>Concept Review</vt:lpstr>
      <vt:lpstr>Concept Review</vt:lpstr>
      <vt:lpstr>Concept Review</vt:lpstr>
    </vt:vector>
  </TitlesOfParts>
  <Company>Shelby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Section 2</dc:title>
  <dc:creator>ccross</dc:creator>
  <cp:lastModifiedBy>Jessica Johnson</cp:lastModifiedBy>
  <cp:revision>9</cp:revision>
  <cp:lastPrinted>2015-02-10T16:52:16Z</cp:lastPrinted>
  <dcterms:created xsi:type="dcterms:W3CDTF">2015-02-05T03:27:04Z</dcterms:created>
  <dcterms:modified xsi:type="dcterms:W3CDTF">2017-02-16T19:23:44Z</dcterms:modified>
</cp:coreProperties>
</file>