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7" r:id="rId2"/>
    <p:sldId id="256" r:id="rId3"/>
    <p:sldId id="257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55" autoAdjust="0"/>
    <p:restoredTop sz="95768"/>
  </p:normalViewPr>
  <p:slideViewPr>
    <p:cSldViewPr snapToGrid="0" snapToObjects="1">
      <p:cViewPr>
        <p:scale>
          <a:sx n="100" d="100"/>
          <a:sy n="100" d="100"/>
        </p:scale>
        <p:origin x="928" y="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4CEBD-FD4C-3748-9972-AFCA6BA508BB}" type="datetimeFigureOut">
              <a:rPr lang="en-US" smtClean="0"/>
              <a:t>1/3/17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B0892-A76E-AE4E-BE70-8E1D387DC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13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B0892-A76E-AE4E-BE70-8E1D387DC8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42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crest of a transverse wave is similar to the compression of a longitudinal wave. Trough/rarefaction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B0892-A76E-AE4E-BE70-8E1D387DC8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</a:t>
            </a:r>
          </a:p>
          <a:p>
            <a:r>
              <a:rPr lang="en-US" dirty="0" smtClean="0"/>
              <a:t>Radio waves</a:t>
            </a:r>
          </a:p>
          <a:p>
            <a:r>
              <a:rPr lang="en-US" dirty="0" smtClean="0"/>
              <a:t>Infrared</a:t>
            </a:r>
          </a:p>
          <a:p>
            <a:r>
              <a:rPr lang="en-US" smtClean="0"/>
              <a:t>UV radiation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B0892-A76E-AE4E-BE70-8E1D387DC8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4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5578-0981-124D-ACC7-3564AADD99F3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623F-5AC9-0A47-8DE1-A6A7970A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9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5578-0981-124D-ACC7-3564AADD99F3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623F-5AC9-0A47-8DE1-A6A7970A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7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5578-0981-124D-ACC7-3564AADD99F3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623F-5AC9-0A47-8DE1-A6A7970A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5578-0981-124D-ACC7-3564AADD99F3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623F-5AC9-0A47-8DE1-A6A7970A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4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5578-0981-124D-ACC7-3564AADD99F3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623F-5AC9-0A47-8DE1-A6A7970A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7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5578-0981-124D-ACC7-3564AADD99F3}" type="datetimeFigureOut">
              <a:rPr lang="en-US" smtClean="0"/>
              <a:t>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623F-5AC9-0A47-8DE1-A6A7970A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0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5578-0981-124D-ACC7-3564AADD99F3}" type="datetimeFigureOut">
              <a:rPr lang="en-US" smtClean="0"/>
              <a:t>1/3/17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623F-5AC9-0A47-8DE1-A6A7970A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6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5578-0981-124D-ACC7-3564AADD99F3}" type="datetimeFigureOut">
              <a:rPr lang="en-US" smtClean="0"/>
              <a:t>1/3/17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623F-5AC9-0A47-8DE1-A6A7970A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2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5578-0981-124D-ACC7-3564AADD99F3}" type="datetimeFigureOut">
              <a:rPr lang="en-US" smtClean="0"/>
              <a:t>1/3/17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623F-5AC9-0A47-8DE1-A6A7970A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2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5578-0981-124D-ACC7-3564AADD99F3}" type="datetimeFigureOut">
              <a:rPr lang="en-US" smtClean="0"/>
              <a:t>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623F-5AC9-0A47-8DE1-A6A7970A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5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5578-0981-124D-ACC7-3564AADD99F3}" type="datetimeFigureOut">
              <a:rPr lang="en-US" smtClean="0"/>
              <a:t>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623F-5AC9-0A47-8DE1-A6A7970A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6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5578-0981-124D-ACC7-3564AADD99F3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0623F-5AC9-0A47-8DE1-A6A7970A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8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360.gov/obj/video/a98bc37b-31c6-4817-97d6-a31ab5cfeebe/producing-energy-ocean-waves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_L3cNFKKWM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ience360.gov/obj/video/26970abc-47e0-4618-aa14-b4ef87987006/tsunami-research" TargetMode="Externa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1-6 of the Section 1 Review on p. 458.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2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8264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3366FF"/>
                </a:solidFill>
              </a:rPr>
              <a:t>II. Wave length cont.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6397"/>
            <a:ext cx="9144000" cy="57987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u="sng" dirty="0"/>
              <a:t>In Electromagnetic waves </a:t>
            </a:r>
            <a:r>
              <a:rPr lang="en-US" sz="2400" dirty="0"/>
              <a:t>– </a:t>
            </a:r>
            <a:r>
              <a:rPr lang="en-US" sz="2400" dirty="0" smtClean="0"/>
              <a:t>wavelengths </a:t>
            </a:r>
            <a:r>
              <a:rPr lang="en-US" sz="2400" dirty="0"/>
              <a:t>range from kg – </a:t>
            </a:r>
            <a:r>
              <a:rPr lang="en-US" sz="2400" dirty="0" smtClean="0">
                <a:solidFill>
                  <a:srgbClr val="FF0000"/>
                </a:solidFill>
              </a:rPr>
              <a:t>radio waves </a:t>
            </a:r>
            <a:r>
              <a:rPr lang="en-US" sz="2400" dirty="0"/>
              <a:t>to less that a diameter of an atom in </a:t>
            </a:r>
            <a:r>
              <a:rPr lang="en-US" sz="2400" dirty="0">
                <a:solidFill>
                  <a:srgbClr val="FF0000"/>
                </a:solidFill>
              </a:rPr>
              <a:t>X-rays and gamma rays</a:t>
            </a:r>
            <a:r>
              <a:rPr lang="en-US" sz="2400" dirty="0"/>
              <a:t>.</a:t>
            </a:r>
          </a:p>
          <a:p>
            <a:r>
              <a:rPr lang="en-US" sz="2400" dirty="0"/>
              <a:t>Range is called electromagnetic spectrum. </a:t>
            </a: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Using </a:t>
            </a:r>
            <a:r>
              <a:rPr lang="en-US" sz="2400" b="1" dirty="0"/>
              <a:t>the table on p. 460.  Answer the following questions.</a:t>
            </a:r>
          </a:p>
          <a:p>
            <a:pPr marL="0" indent="0">
              <a:buNone/>
            </a:pPr>
            <a:r>
              <a:rPr lang="en-US" sz="2400" dirty="0"/>
              <a:t>	1. In each of the following pairs, which </a:t>
            </a:r>
            <a:r>
              <a:rPr lang="en-US" sz="2400" dirty="0" smtClean="0"/>
              <a:t>form </a:t>
            </a:r>
            <a:r>
              <a:rPr lang="en-US" sz="2400" dirty="0"/>
              <a:t>of radiation </a:t>
            </a:r>
            <a:r>
              <a:rPr lang="en-US" sz="2400" dirty="0" smtClean="0"/>
              <a:t>has </a:t>
            </a:r>
            <a:r>
              <a:rPr lang="en-US" sz="2400" dirty="0"/>
              <a:t>the LONGER </a:t>
            </a:r>
            <a:r>
              <a:rPr lang="en-US" sz="2400" dirty="0" smtClean="0"/>
              <a:t>WAVELENGTH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	</a:t>
            </a:r>
          </a:p>
          <a:p>
            <a:pPr marL="0" indent="0">
              <a:buNone/>
            </a:pPr>
            <a:r>
              <a:rPr lang="en-US" sz="2400" dirty="0"/>
              <a:t>		a. red light </a:t>
            </a:r>
            <a:r>
              <a:rPr lang="en-US" sz="2400" b="1" dirty="0"/>
              <a:t>or </a:t>
            </a:r>
            <a:r>
              <a:rPr lang="en-US" sz="2400" dirty="0"/>
              <a:t>blue light</a:t>
            </a:r>
          </a:p>
          <a:p>
            <a:pPr marL="0" indent="0">
              <a:buNone/>
            </a:pPr>
            <a:r>
              <a:rPr lang="en-US" sz="2400" dirty="0"/>
              <a:t>		b. microwaves </a:t>
            </a:r>
            <a:r>
              <a:rPr lang="en-US" sz="2400" b="1" dirty="0"/>
              <a:t>or </a:t>
            </a:r>
            <a:r>
              <a:rPr lang="en-US" sz="2400" dirty="0" smtClean="0"/>
              <a:t>radio waves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c. infrared radiation </a:t>
            </a:r>
            <a:r>
              <a:rPr lang="en-US" sz="2400" b="1" dirty="0"/>
              <a:t>or </a:t>
            </a:r>
            <a:r>
              <a:rPr lang="en-US" sz="2400" dirty="0"/>
              <a:t>red light</a:t>
            </a:r>
          </a:p>
          <a:p>
            <a:pPr marL="0" indent="0">
              <a:buNone/>
            </a:pPr>
            <a:r>
              <a:rPr lang="en-US" sz="2400" dirty="0"/>
              <a:t>		d. gamma rays </a:t>
            </a:r>
            <a:r>
              <a:rPr lang="en-US" sz="2400" b="1" dirty="0"/>
              <a:t>or </a:t>
            </a:r>
            <a:r>
              <a:rPr lang="en-US" sz="2400" dirty="0"/>
              <a:t>UV radiation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24" y="1763479"/>
            <a:ext cx="8118475" cy="2759324"/>
          </a:xfrm>
          <a:prstGeom prst="rect">
            <a:avLst/>
          </a:prstGeom>
        </p:spPr>
      </p:pic>
      <p:pic>
        <p:nvPicPr>
          <p:cNvPr id="6" name="Picture 5" descr="Macintosh HD:Users:agalabiz:Desktop:Screen Shot 2014-10-11 at 10.11.42 AM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" y="5127625"/>
            <a:ext cx="257810" cy="309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86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600200"/>
            <a:ext cx="8385175" cy="4765675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4-10-11 at 10.09.32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40" t="-3983" r="-5317" b="3983"/>
          <a:stretch/>
        </p:blipFill>
        <p:spPr>
          <a:xfrm>
            <a:off x="-695534" y="1600200"/>
            <a:ext cx="10024758" cy="4525963"/>
          </a:xfrm>
          <a:prstGeom prst="rect">
            <a:avLst/>
          </a:prstGeom>
        </p:spPr>
      </p:pic>
      <p:pic>
        <p:nvPicPr>
          <p:cNvPr id="5" name="Picture 4" descr="Macintosh HD:Users:agalabiz:Desktop:Screen Shot 2014-10-11 at 10.11.42 AM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" y="5127625"/>
            <a:ext cx="257810" cy="3095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841999" y="3867527"/>
            <a:ext cx="2651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Explain your answer using information discussed in class.</a:t>
            </a:r>
            <a:endParaRPr lang="en-US" sz="2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34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 section 3</a:t>
            </a:r>
            <a:br>
              <a:rPr lang="en-US" dirty="0" smtClean="0"/>
            </a:br>
            <a:r>
              <a:rPr lang="en-US" dirty="0" smtClean="0"/>
              <a:t>Properties of waves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GLE:  Investigate the types and fundamental properties of waves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SPI 0707.11.5  Compare and contrast the different parts of a wave.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7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You’ll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The difference between amplitude and wavelength</a:t>
            </a:r>
          </a:p>
        </p:txBody>
      </p:sp>
    </p:spTree>
    <p:extLst>
      <p:ext uri="{BB962C8B-B14F-4D97-AF65-F5344CB8AC3E}">
        <p14:creationId xmlns:p14="http://schemas.microsoft.com/office/powerpoint/2010/main" val="60720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48"/>
            <a:ext cx="8229600" cy="1320109"/>
          </a:xfrm>
        </p:spPr>
        <p:txBody>
          <a:bodyPr>
            <a:normAutofit/>
          </a:bodyPr>
          <a:lstStyle/>
          <a:p>
            <a:r>
              <a:rPr lang="en-US" dirty="0" smtClean="0"/>
              <a:t>FLAPS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0962" y="1600200"/>
            <a:ext cx="9023038" cy="5006460"/>
          </a:xfrm>
        </p:spPr>
        <p:txBody>
          <a:bodyPr>
            <a:normAutofit/>
          </a:bodyPr>
          <a:lstStyle/>
          <a:p>
            <a:r>
              <a:rPr lang="en-US" sz="4400" i="1" dirty="0"/>
              <a:t>How do we measure and describe waves? </a:t>
            </a:r>
            <a:endParaRPr lang="en-US" sz="4400" i="1" dirty="0" smtClean="0"/>
          </a:p>
          <a:p>
            <a:r>
              <a:rPr lang="en-US" sz="4400" dirty="0" smtClean="0"/>
              <a:t>How does knowing these properties help engineers?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7660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Mastery Looks Like</a:t>
            </a:r>
            <a:endParaRPr lang="en-US" dirty="0"/>
          </a:p>
        </p:txBody>
      </p:sp>
      <p:pic>
        <p:nvPicPr>
          <p:cNvPr id="4" name="Content Placeholder 3" descr="Screen Shot 2014-10-11 at 10.09.32 A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40" t="-3983" r="-5317" b="3983"/>
          <a:stretch/>
        </p:blipFill>
        <p:spPr>
          <a:xfrm>
            <a:off x="-695534" y="1600200"/>
            <a:ext cx="10024758" cy="4525963"/>
          </a:xfrm>
        </p:spPr>
      </p:pic>
    </p:spTree>
    <p:extLst>
      <p:ext uri="{BB962C8B-B14F-4D97-AF65-F5344CB8AC3E}">
        <p14:creationId xmlns:p14="http://schemas.microsoft.com/office/powerpoint/2010/main" val="34286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120"/>
            <a:ext cx="3201912" cy="72220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00FF"/>
                </a:solidFill>
              </a:rPr>
              <a:t>I. Amplitude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080"/>
            <a:ext cx="4324405" cy="5903053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/>
              <a:t>Can we measure how high a wave's crest reaches or how low the trough dips </a:t>
            </a:r>
            <a:r>
              <a:rPr lang="en-US" sz="4400" dirty="0" smtClean="0"/>
              <a:t>down?</a:t>
            </a:r>
          </a:p>
          <a:p>
            <a:endParaRPr lang="en-US" sz="4400" dirty="0" smtClean="0"/>
          </a:p>
          <a:p>
            <a:r>
              <a:rPr lang="en-US" sz="4400" dirty="0" smtClean="0">
                <a:hlinkClick r:id="rId2"/>
              </a:rPr>
              <a:t>https://www.youtube.com/watch?v=_L3cNFKKWM0</a:t>
            </a:r>
            <a:r>
              <a:rPr lang="en-US" sz="4400" dirty="0" smtClean="0"/>
              <a:t>  3.14 min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Turn to neighbor:  Tell him or her, what you learned from the video about </a:t>
            </a:r>
            <a:r>
              <a:rPr lang="en-US" sz="4400" dirty="0" smtClean="0">
                <a:solidFill>
                  <a:srgbClr val="FF0000"/>
                </a:solidFill>
              </a:rPr>
              <a:t>amplitude.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Amplitude and Energy</a:t>
            </a:r>
          </a:p>
          <a:p>
            <a:r>
              <a:rPr lang="en-US" sz="4400" dirty="0" smtClean="0"/>
              <a:t>Waves transfers energy from one place to another. (The amount of energy is related to amplitude)</a:t>
            </a:r>
          </a:p>
          <a:p>
            <a:r>
              <a:rPr lang="en-US" sz="4400" dirty="0" smtClean="0"/>
              <a:t>Large amplitudes = more energy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51211" y="764080"/>
            <a:ext cx="4475608" cy="5903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How can waves be used in energy conservations?</a:t>
            </a:r>
          </a:p>
          <a:p>
            <a:r>
              <a:rPr lang="en-US" sz="2400" dirty="0" smtClean="0">
                <a:hlinkClick r:id="rId3"/>
              </a:rPr>
              <a:t>http://science360.gov/obj/video/a98bc37b-31c6-4817-97d6-a31ab5cfeebe/producing-energy-ocean-waves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5" name="Picture 2" descr="Waves - amplitude comparison (transvrs wv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0" y="3681077"/>
            <a:ext cx="3898900" cy="161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50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66783"/>
            <a:ext cx="4962891" cy="1143000"/>
          </a:xfrm>
        </p:spPr>
        <p:txBody>
          <a:bodyPr/>
          <a:lstStyle/>
          <a:p>
            <a:r>
              <a:rPr lang="en-US" dirty="0" smtClean="0"/>
              <a:t>Tsunamis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6218"/>
            <a:ext cx="5261864" cy="514994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Tsunamis are large amplitudes that have devastating effects.</a:t>
            </a:r>
          </a:p>
          <a:p>
            <a:r>
              <a:rPr lang="en-US" dirty="0" smtClean="0"/>
              <a:t>They are caused by underwater earthquakes along faults on the seafloor.</a:t>
            </a:r>
          </a:p>
          <a:p>
            <a:r>
              <a:rPr lang="en-US" dirty="0" smtClean="0"/>
              <a:t>Is waves moves toward shallow water and slows down, the amplitude grows.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are some ways that we can protect ourselves from Tsunamis?</a:t>
            </a:r>
          </a:p>
          <a:p>
            <a:r>
              <a:rPr lang="en-US" sz="2300" dirty="0" smtClean="0">
                <a:hlinkClick r:id="rId2"/>
              </a:rPr>
              <a:t>http://science360.gov/obj/video/26970abc-47e0-4618-aa14-b4ef87987006/tsunami-research</a:t>
            </a:r>
            <a:endParaRPr lang="en-US" sz="23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1864" y="617032"/>
            <a:ext cx="3882136" cy="57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139370" cy="73731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3366FF"/>
                </a:solidFill>
              </a:rPr>
              <a:t>II. Wavelength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92" y="737318"/>
            <a:ext cx="8915707" cy="59936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Another way to describe a wave is by its </a:t>
            </a:r>
            <a:r>
              <a:rPr lang="en-US" sz="2400" b="1" dirty="0" smtClean="0">
                <a:solidFill>
                  <a:srgbClr val="FF0000"/>
                </a:solidFill>
              </a:rPr>
              <a:t>wavelength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	-In transverse waves – wavelength is measured from 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crest to crest </a:t>
            </a:r>
            <a:r>
              <a:rPr lang="en-US" sz="2400" dirty="0" smtClean="0"/>
              <a:t>and/or </a:t>
            </a:r>
            <a:r>
              <a:rPr lang="en-US" sz="2400" dirty="0" smtClean="0">
                <a:solidFill>
                  <a:srgbClr val="FF0000"/>
                </a:solidFill>
              </a:rPr>
              <a:t>trough to trough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	-In compressional waves – measure from </a:t>
            </a:r>
            <a:r>
              <a:rPr lang="en-US" sz="2400" b="1" dirty="0" smtClean="0">
                <a:solidFill>
                  <a:srgbClr val="FF0000"/>
                </a:solidFill>
              </a:rPr>
              <a:t>center</a:t>
            </a:r>
            <a:r>
              <a:rPr lang="en-US" sz="2400" dirty="0" smtClean="0"/>
              <a:t> of</a:t>
            </a:r>
            <a:r>
              <a:rPr lang="en-US" sz="2400" dirty="0"/>
              <a:t> </a:t>
            </a:r>
            <a:r>
              <a:rPr lang="en-US" sz="2400" dirty="0" smtClean="0"/>
              <a:t> 	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u="sng" dirty="0" smtClean="0">
                <a:solidFill>
                  <a:srgbClr val="FF0000"/>
                </a:solidFill>
              </a:rPr>
              <a:t>rarefaction to rarefaction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or </a:t>
            </a:r>
          </a:p>
          <a:p>
            <a:pPr marL="0" indent="0">
              <a:buNone/>
            </a:pPr>
            <a:r>
              <a:rPr lang="en-US" sz="2400" dirty="0" smtClean="0"/>
              <a:t>		</a:t>
            </a:r>
            <a:r>
              <a:rPr lang="en-US" sz="2400" u="sng" dirty="0" smtClean="0">
                <a:solidFill>
                  <a:srgbClr val="FF0000"/>
                </a:solidFill>
              </a:rPr>
              <a:t>compression to compression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2" descr="Waves - wvlngth compars trnsv - longt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695700"/>
            <a:ext cx="9144000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239000" y="2726204"/>
            <a:ext cx="190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How are to the wavelengths similar and different?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73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7176"/>
            <a:ext cx="8229600" cy="21165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Partner A: </a:t>
            </a:r>
            <a:r>
              <a:rPr lang="en-US" dirty="0"/>
              <a:t>Explain what </a:t>
            </a:r>
            <a:r>
              <a:rPr lang="en-US" b="1" dirty="0"/>
              <a:t>wavelength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Partner B: </a:t>
            </a:r>
            <a:r>
              <a:rPr lang="en-US" dirty="0"/>
              <a:t>Explain what </a:t>
            </a:r>
            <a:r>
              <a:rPr lang="en-US" b="1" dirty="0" smtClean="0"/>
              <a:t>amplitude</a:t>
            </a:r>
            <a:r>
              <a:rPr lang="en-US" dirty="0" smtClean="0"/>
              <a:t> </a:t>
            </a:r>
            <a:r>
              <a:rPr lang="en-US" dirty="0"/>
              <a:t>is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305" y="3563552"/>
            <a:ext cx="8975695" cy="3324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62894" y="90709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8305" y="193289"/>
            <a:ext cx="70367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do you know? In you own words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027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332</Words>
  <Application>Microsoft Macintosh PowerPoint</Application>
  <PresentationFormat>On-screen Show (4:3)</PresentationFormat>
  <Paragraphs>77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Bell Work</vt:lpstr>
      <vt:lpstr>Chapter 15 section 3 Properties of waves</vt:lpstr>
      <vt:lpstr>What You’ll Learn</vt:lpstr>
      <vt:lpstr>FLAPS</vt:lpstr>
      <vt:lpstr>What Mastery Looks Like</vt:lpstr>
      <vt:lpstr>I. Amplitude</vt:lpstr>
      <vt:lpstr>Tsunamis</vt:lpstr>
      <vt:lpstr>II. Wavelength</vt:lpstr>
      <vt:lpstr>Partner A: Explain what wavelength is   Partner B: Explain what amplitude is </vt:lpstr>
      <vt:lpstr>II. Wave length cont.</vt:lpstr>
      <vt:lpstr>Exit Ticket</vt:lpstr>
    </vt:vector>
  </TitlesOfParts>
  <Company>Shelby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section 3 Properties of waves</dc:title>
  <dc:creator>Teacher</dc:creator>
  <cp:lastModifiedBy>Microsoft Office User</cp:lastModifiedBy>
  <cp:revision>22</cp:revision>
  <dcterms:created xsi:type="dcterms:W3CDTF">2014-10-11T14:49:15Z</dcterms:created>
  <dcterms:modified xsi:type="dcterms:W3CDTF">2017-01-03T17:06:40Z</dcterms:modified>
</cp:coreProperties>
</file>