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8" r:id="rId2"/>
    <p:sldId id="256" r:id="rId3"/>
    <p:sldId id="262" r:id="rId4"/>
    <p:sldId id="257" r:id="rId5"/>
    <p:sldId id="260" r:id="rId6"/>
    <p:sldId id="263" r:id="rId7"/>
    <p:sldId id="264" r:id="rId8"/>
    <p:sldId id="265" r:id="rId9"/>
    <p:sldId id="266" r:id="rId10"/>
    <p:sldId id="267" r:id="rId11"/>
    <p:sldId id="268" r:id="rId12"/>
    <p:sldId id="269" r:id="rId13"/>
    <p:sldId id="270" r:id="rId14"/>
    <p:sldId id="271" r:id="rId15"/>
    <p:sldId id="273" r:id="rId16"/>
    <p:sldId id="27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9" d="100"/>
          <a:sy n="49" d="100"/>
        </p:scale>
        <p:origin x="-126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FAA58-874A-454C-8702-78FC67E566B6}" type="datetimeFigureOut">
              <a:rPr lang="en-US" smtClean="0"/>
              <a:t>9/15/14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6B3818-5D35-1C4B-AB04-4DE94B8F46A9}" type="slidenum">
              <a:rPr lang="en-US" smtClean="0"/>
              <a:t>‹#›</a:t>
            </a:fld>
            <a:endParaRPr lang="en-US"/>
          </a:p>
        </p:txBody>
      </p:sp>
    </p:spTree>
    <p:extLst>
      <p:ext uri="{BB962C8B-B14F-4D97-AF65-F5344CB8AC3E}">
        <p14:creationId xmlns:p14="http://schemas.microsoft.com/office/powerpoint/2010/main" val="3255317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t>
            </a:r>
            <a:endParaRPr lang="en-US" dirty="0"/>
          </a:p>
        </p:txBody>
      </p:sp>
      <p:sp>
        <p:nvSpPr>
          <p:cNvPr id="4" name="Slide Number Placeholder 3"/>
          <p:cNvSpPr>
            <a:spLocks noGrp="1"/>
          </p:cNvSpPr>
          <p:nvPr>
            <p:ph type="sldNum" sz="quarter" idx="10"/>
          </p:nvPr>
        </p:nvSpPr>
        <p:spPr/>
        <p:txBody>
          <a:bodyPr/>
          <a:lstStyle/>
          <a:p>
            <a:fld id="{C2FD0461-72B1-904B-B287-687C7D46E0F2}" type="slidenum">
              <a:rPr lang="en-US" smtClean="0"/>
              <a:t>1</a:t>
            </a:fld>
            <a:endParaRPr lang="en-US"/>
          </a:p>
        </p:txBody>
      </p:sp>
    </p:spTree>
    <p:extLst>
      <p:ext uri="{BB962C8B-B14F-4D97-AF65-F5344CB8AC3E}">
        <p14:creationId xmlns:p14="http://schemas.microsoft.com/office/powerpoint/2010/main" val="2010689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57347E-9787-E04B-8EB9-2477D1F1F9FF}"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2734190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7347E-9787-E04B-8EB9-2477D1F1F9FF}"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4044098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7347E-9787-E04B-8EB9-2477D1F1F9FF}"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2241189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7347E-9787-E04B-8EB9-2477D1F1F9FF}"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850782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57347E-9787-E04B-8EB9-2477D1F1F9FF}" type="datetimeFigureOut">
              <a:rPr lang="en-US" smtClean="0"/>
              <a:t>9/15/14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307475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57347E-9787-E04B-8EB9-2477D1F1F9FF}"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3911713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57347E-9787-E04B-8EB9-2477D1F1F9FF}" type="datetimeFigureOut">
              <a:rPr lang="en-US" smtClean="0"/>
              <a:t>9/15/14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3946067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57347E-9787-E04B-8EB9-2477D1F1F9FF}" type="datetimeFigureOut">
              <a:rPr lang="en-US" smtClean="0"/>
              <a:t>9/15/14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106829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57347E-9787-E04B-8EB9-2477D1F1F9FF}" type="datetimeFigureOut">
              <a:rPr lang="en-US" smtClean="0"/>
              <a:t>9/15/14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1719677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7347E-9787-E04B-8EB9-2477D1F1F9FF}"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16192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57347E-9787-E04B-8EB9-2477D1F1F9FF}" type="datetimeFigureOut">
              <a:rPr lang="en-US" smtClean="0"/>
              <a:t>9/15/14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1B3C99-D31D-D541-AA9E-84E24F2FA19D}" type="slidenum">
              <a:rPr lang="en-US" smtClean="0"/>
              <a:t>‹#›</a:t>
            </a:fld>
            <a:endParaRPr lang="en-US"/>
          </a:p>
        </p:txBody>
      </p:sp>
    </p:spTree>
    <p:extLst>
      <p:ext uri="{BB962C8B-B14F-4D97-AF65-F5344CB8AC3E}">
        <p14:creationId xmlns:p14="http://schemas.microsoft.com/office/powerpoint/2010/main" val="13190347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57347E-9787-E04B-8EB9-2477D1F1F9FF}" type="datetimeFigureOut">
              <a:rPr lang="en-US" smtClean="0"/>
              <a:t>9/15/14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1B3C99-D31D-D541-AA9E-84E24F2FA19D}" type="slidenum">
              <a:rPr lang="en-US" smtClean="0"/>
              <a:t>‹#›</a:t>
            </a:fld>
            <a:endParaRPr lang="en-US"/>
          </a:p>
        </p:txBody>
      </p:sp>
    </p:spTree>
    <p:extLst>
      <p:ext uri="{BB962C8B-B14F-4D97-AF65-F5344CB8AC3E}">
        <p14:creationId xmlns:p14="http://schemas.microsoft.com/office/powerpoint/2010/main" val="112993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hyperlink" Target="https://www.youtube.com/watch?v=ndT35aqDfAQ"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brainpop.com/technology/simplemachines/pulley/" TargetMode="External"/><Relationship Id="rId3"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hyperlink" Target="http://www.google.com/url?sa=i&amp;rct=j&amp;q=real-life%20pulleys&amp;source=images&amp;cd=&amp;docid=mEau2rTwamrpBM&amp;tbnid=ddapHD8tvQlf7M:&amp;ved=0CAUQjRw&amp;url=http://epresher14physics.blogspot.com/2012/09/pulley-lab.html&amp;ei=fZ03UqbKMcTG2wXtu4GgCw&amp;bvm=bv.52164340,d.aWc&amp;psig=AFQjCNEEEVG5_1EQzD_8hj2R7aLxmJXSlw&amp;ust=1379462662280498" TargetMode="External"/><Relationship Id="rId5" Type="http://schemas.openxmlformats.org/officeDocument/2006/relationships/image" Target="../media/image10.jpeg"/><Relationship Id="rId6" Type="http://schemas.openxmlformats.org/officeDocument/2006/relationships/hyperlink" Target="http://www.google.com/url?sa=i&amp;rct=j&amp;q=real-life%20pulleys&amp;source=images&amp;cd=&amp;docid=QktBC7nVAyq4vM&amp;tbnid=D1Ri2h5ejCD-8M:&amp;ved=0CAUQjRw&amp;url=http://tvpclub.blogspot.com/2010/06/plenty-of-zip-as-we-mature.html&amp;ei=qJ03UtKOBKb-2QXTlIHYBQ&amp;bvm=bv.52164340,d.aWc&amp;psig=AFQjCNEEEVG5_1EQzD_8hj2R7aLxmJXSlw&amp;ust=1379462662280498" TargetMode="External"/><Relationship Id="rId7"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hyperlink" Target="http://www.google.com/url?sa=i&amp;rct=j&amp;q=real-life%20pulleys&amp;source=images&amp;cd=&amp;docid=JAAKGFDD-JiHQM&amp;tbnid=g4DUBOV5NoSFeM:&amp;ved=0CAUQjRw&amp;url=http://www.turbosquid.com/3d-models/gym-adjustable-pulley-dual-3d-model/558803&amp;ei=3Jw3UpGCIOrj2wXYioH4Cw&amp;bvm=bv.52164340,d.aWc&amp;psig=AFQjCNEEEVG5_1EQzD_8hj2R7aLxmJXSlw&amp;ust=137946266228049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LiBcur1aqcg" TargetMode="External"/><Relationship Id="rId4"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url?sa=i&amp;rct=j&amp;q=simple%20machines&amp;source=images&amp;cd=&amp;docid=ZTr9aaqCpwiU2M&amp;tbnid=wVI8dOA-bZxxhM:&amp;ved=0CAUQjRw&amp;url=http://www.fi.edu/qa97/spotlight3/&amp;ei=JXk2UqPtBIPk2AW_5IG4Dw&amp;bvm=bv.52164340,d.b2I&amp;psig=AFQjCNGyYnjOiEL1LRYBv0gUExgPYFWp-g&amp;ust=1379388023633101" TargetMode="External"/><Relationship Id="rId3"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wheel%20and%20axle&amp;source=images&amp;cd=&amp;docid=GD1dsdNlVqbBTM&amp;tbnid=lDPaebvQgSR1vM:&amp;ved=0CAUQjRw&amp;url=http://www.techtransfer.com/resources/wiki/entry/2814/&amp;ei=9Jk3UqHkBoTf2QWG2IGABA&amp;bvm=bv.52164340,d.b2I&amp;psig=AFQjCNEqeCKB7a4XlL5Xv7WSfAQ28OUZSQ&amp;ust=1379461871577002"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hyperlink" Target="http://www.brainpop.com/technology/simplemachines/wheelandaxle/"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hyperlink" Target="http://www.google.com/url?sa=i&amp;rct=j&amp;q=wheel%20and%20axle%20ferris%20wheel&amp;source=images&amp;cd=&amp;docid=CQgwW29Szfqa-M&amp;tbnid=TZFyORX8CMsjnM:&amp;ved=0CAUQjRw&amp;url=http://www.umich.edu/~eng217/student_projects/Chicago%20Inventions/ferriswheel.html&amp;ei=Zps3Uvv1J-m42gWKx4DADw&amp;bvm=bv.52164340,d.aWc&amp;psig=AFQjCNFrPEw6wNJBuNORjs7MHsYhqry_Tg&amp;ust=1379462350388568" TargetMode="External"/><Relationship Id="rId5" Type="http://schemas.openxmlformats.org/officeDocument/2006/relationships/image" Target="../media/image5.jpeg"/><Relationship Id="rId6" Type="http://schemas.openxmlformats.org/officeDocument/2006/relationships/hyperlink" Target="http://www.google.com/url?sa=i&amp;rct=j&amp;q=wheel%20and%20axle%20steering%20wheel&amp;source=images&amp;cd=&amp;docid=ZBMmd6IXOnzbDM&amp;tbnid=1pLnBC3kWphH6M:&amp;ved=0CAUQjRw&amp;url=http://ed101.bu.edu/StudentDoc/Archives/ED101sp08/abriden/WheelAxle.html&amp;ei=gJo3UqCeNcmc2QWJpoEQ&amp;bvm=bv.52164340,d.b2I&amp;psig=AFQjCNHVdruteScsGI3-YDOsK9tiEDmHKA&amp;ust=1379462089952667" TargetMode="External"/><Relationship Id="rId7"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hyperlink" Target="http://www.google.com/url?sa=i&amp;rct=j&amp;q=wheel%20and%20axle%20doorknob&amp;source=images&amp;cd=&amp;docid=6Om1uyiJ0e2lNM&amp;tbnid=78FFwLHubTV32M:&amp;ved=0CAUQjRw&amp;url=http://www.pitsco.com/content/?art=2&amp;ap=2&amp;ei=Hpo3UsJ6hZjaBYTigYgF&amp;bvm=bv.52164340,d.b2I&amp;psig=AFQjCNGukMPXy5a3bRhvLdtvQI_wkyo2oQ&amp;ust=137946203985877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16, 2014</a:t>
            </a:r>
            <a:endParaRPr lang="en-US" dirty="0"/>
          </a:p>
        </p:txBody>
      </p:sp>
      <p:pic>
        <p:nvPicPr>
          <p:cNvPr id="3" name="Picture 2"/>
          <p:cNvPicPr>
            <a:picLocks noChangeAspect="1"/>
          </p:cNvPicPr>
          <p:nvPr/>
        </p:nvPicPr>
        <p:blipFill>
          <a:blip r:embed="rId3"/>
          <a:stretch>
            <a:fillRect/>
          </a:stretch>
        </p:blipFill>
        <p:spPr>
          <a:xfrm>
            <a:off x="214205" y="1495470"/>
            <a:ext cx="8608230" cy="3430468"/>
          </a:xfrm>
          <a:prstGeom prst="rect">
            <a:avLst/>
          </a:prstGeom>
        </p:spPr>
      </p:pic>
      <p:sp>
        <p:nvSpPr>
          <p:cNvPr id="4" name="TextBox 3"/>
          <p:cNvSpPr txBox="1"/>
          <p:nvPr/>
        </p:nvSpPr>
        <p:spPr>
          <a:xfrm>
            <a:off x="6689630" y="1574389"/>
            <a:ext cx="1997170" cy="4401205"/>
          </a:xfrm>
          <a:prstGeom prst="rect">
            <a:avLst/>
          </a:prstGeom>
          <a:noFill/>
        </p:spPr>
        <p:txBody>
          <a:bodyPr wrap="square" rtlCol="0">
            <a:spAutoFit/>
          </a:bodyPr>
          <a:lstStyle/>
          <a:p>
            <a:r>
              <a:rPr lang="en-US" sz="2000" b="1" dirty="0" smtClean="0">
                <a:solidFill>
                  <a:srgbClr val="FF0000"/>
                </a:solidFill>
              </a:rPr>
              <a:t>You must explain why your answer is correct. </a:t>
            </a:r>
          </a:p>
          <a:p>
            <a:endParaRPr lang="en-US" sz="2000" b="1" dirty="0" smtClean="0">
              <a:solidFill>
                <a:srgbClr val="FF0000"/>
              </a:solidFill>
            </a:endParaRPr>
          </a:p>
          <a:p>
            <a:r>
              <a:rPr lang="en-US" sz="2000" b="1" dirty="0" smtClean="0">
                <a:solidFill>
                  <a:srgbClr val="FF0000"/>
                </a:solidFill>
              </a:rPr>
              <a:t>Please write the page number in your book that supports your explanation.</a:t>
            </a:r>
          </a:p>
          <a:p>
            <a:endParaRPr lang="en-US" sz="2000" b="1" dirty="0">
              <a:solidFill>
                <a:srgbClr val="FF0000"/>
              </a:solidFill>
            </a:endParaRPr>
          </a:p>
          <a:p>
            <a:r>
              <a:rPr lang="en-US" sz="2000" b="1" dirty="0" smtClean="0">
                <a:solidFill>
                  <a:srgbClr val="FF0000"/>
                </a:solidFill>
              </a:rPr>
              <a:t>Use the index of your book to help you.   </a:t>
            </a:r>
            <a:endParaRPr lang="en-US" sz="2000" b="1" dirty="0">
              <a:solidFill>
                <a:srgbClr val="FF0000"/>
              </a:solidFill>
            </a:endParaRPr>
          </a:p>
        </p:txBody>
      </p:sp>
    </p:spTree>
    <p:extLst>
      <p:ext uri="{BB962C8B-B14F-4D97-AF65-F5344CB8AC3E}">
        <p14:creationId xmlns:p14="http://schemas.microsoft.com/office/powerpoint/2010/main" val="354915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Mechanical Advantage of a Wheel and Axle</a:t>
            </a:r>
            <a:endParaRPr lang="en-US" sz="3200" dirty="0"/>
          </a:p>
        </p:txBody>
      </p:sp>
      <p:pic>
        <p:nvPicPr>
          <p:cNvPr id="7" name="Picture 6"/>
          <p:cNvPicPr>
            <a:picLocks noChangeAspect="1"/>
          </p:cNvPicPr>
          <p:nvPr/>
        </p:nvPicPr>
        <p:blipFill>
          <a:blip r:embed="rId2"/>
          <a:stretch>
            <a:fillRect/>
          </a:stretch>
        </p:blipFill>
        <p:spPr>
          <a:xfrm>
            <a:off x="259221" y="2633862"/>
            <a:ext cx="8686800" cy="1474682"/>
          </a:xfrm>
          <a:prstGeom prst="rect">
            <a:avLst/>
          </a:prstGeom>
        </p:spPr>
      </p:pic>
      <p:sp>
        <p:nvSpPr>
          <p:cNvPr id="8" name="TextBox 7"/>
          <p:cNvSpPr txBox="1"/>
          <p:nvPr/>
        </p:nvSpPr>
        <p:spPr>
          <a:xfrm>
            <a:off x="2021920" y="5753334"/>
            <a:ext cx="5010844" cy="646331"/>
          </a:xfrm>
          <a:prstGeom prst="rect">
            <a:avLst/>
          </a:prstGeom>
          <a:noFill/>
        </p:spPr>
        <p:txBody>
          <a:bodyPr wrap="none" rtlCol="0">
            <a:spAutoFit/>
          </a:bodyPr>
          <a:lstStyle/>
          <a:p>
            <a:r>
              <a:rPr lang="en-US" dirty="0" smtClean="0">
                <a:hlinkClick r:id="rId3"/>
              </a:rPr>
              <a:t>https://www.youtube.com/watch?v=ndT35aqDfAQ</a:t>
            </a:r>
            <a:endParaRPr lang="en-US" dirty="0" smtClean="0"/>
          </a:p>
          <a:p>
            <a:endParaRPr lang="en-US" dirty="0"/>
          </a:p>
        </p:txBody>
      </p:sp>
    </p:spTree>
    <p:extLst>
      <p:ext uri="{BB962C8B-B14F-4D97-AF65-F5344CB8AC3E}">
        <p14:creationId xmlns:p14="http://schemas.microsoft.com/office/powerpoint/2010/main" val="1911012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Pulley</a:t>
            </a:r>
            <a:endParaRPr lang="en-US" dirty="0"/>
          </a:p>
        </p:txBody>
      </p:sp>
      <p:sp>
        <p:nvSpPr>
          <p:cNvPr id="3" name="Content Placeholder 2"/>
          <p:cNvSpPr>
            <a:spLocks noGrp="1"/>
          </p:cNvSpPr>
          <p:nvPr>
            <p:ph idx="1"/>
          </p:nvPr>
        </p:nvSpPr>
        <p:spPr/>
        <p:txBody>
          <a:bodyPr/>
          <a:lstStyle/>
          <a:p>
            <a:r>
              <a:rPr lang="en-US" dirty="0"/>
              <a:t>A </a:t>
            </a:r>
            <a:r>
              <a:rPr lang="en-US" u="sng" dirty="0"/>
              <a:t>pulley</a:t>
            </a:r>
            <a:r>
              <a:rPr lang="en-US" dirty="0"/>
              <a:t> consists of a grooved wheel with a rope or cable wrapped over it.  </a:t>
            </a:r>
            <a:endParaRPr lang="en-US" dirty="0" smtClean="0"/>
          </a:p>
          <a:p>
            <a:r>
              <a:rPr lang="en-US" sz="2000" b="1" u="sng" dirty="0">
                <a:hlinkClick r:id="rId2"/>
              </a:rPr>
              <a:t>http://www.brainpop.com/technology/simplemachines/pulley</a:t>
            </a:r>
            <a:r>
              <a:rPr lang="en-US" sz="2000" b="1" u="sng" dirty="0" smtClean="0">
                <a:hlinkClick r:id="rId2"/>
              </a:rPr>
              <a:t>/</a:t>
            </a:r>
            <a:endParaRPr lang="en-US" sz="2000" b="1" u="sng" dirty="0" smtClean="0"/>
          </a:p>
          <a:p>
            <a:r>
              <a:rPr lang="en-US" sz="2000" dirty="0" smtClean="0">
                <a:effectLst/>
              </a:rPr>
              <a:t> </a:t>
            </a:r>
          </a:p>
          <a:p>
            <a:endParaRPr lang="en-US" sz="2000" dirty="0" smtClean="0">
              <a:effectLst/>
            </a:endParaRPr>
          </a:p>
          <a:p>
            <a:endParaRPr lang="en-US" dirty="0"/>
          </a:p>
        </p:txBody>
      </p:sp>
      <p:pic>
        <p:nvPicPr>
          <p:cNvPr id="4" name="Picture 3"/>
          <p:cNvPicPr>
            <a:picLocks noChangeAspect="1"/>
          </p:cNvPicPr>
          <p:nvPr/>
        </p:nvPicPr>
        <p:blipFill>
          <a:blip r:embed="rId3"/>
          <a:stretch>
            <a:fillRect/>
          </a:stretch>
        </p:blipFill>
        <p:spPr>
          <a:xfrm>
            <a:off x="3657600" y="3429000"/>
            <a:ext cx="1828800" cy="2590800"/>
          </a:xfrm>
          <a:prstGeom prst="rect">
            <a:avLst/>
          </a:prstGeom>
        </p:spPr>
      </p:pic>
    </p:spTree>
    <p:extLst>
      <p:ext uri="{BB962C8B-B14F-4D97-AF65-F5344CB8AC3E}">
        <p14:creationId xmlns:p14="http://schemas.microsoft.com/office/powerpoint/2010/main" val="3020724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Pulleys</a:t>
            </a:r>
            <a:endParaRPr lang="en-US" dirty="0"/>
          </a:p>
        </p:txBody>
      </p:sp>
      <p:sp>
        <p:nvSpPr>
          <p:cNvPr id="3" name="Content Placeholder 2"/>
          <p:cNvSpPr>
            <a:spLocks noGrp="1"/>
          </p:cNvSpPr>
          <p:nvPr>
            <p:ph idx="1"/>
          </p:nvPr>
        </p:nvSpPr>
        <p:spPr/>
        <p:txBody>
          <a:bodyPr/>
          <a:lstStyle/>
          <a:p>
            <a:r>
              <a:rPr lang="en-US" dirty="0" smtClean="0"/>
              <a:t>When have you used a pulley?</a:t>
            </a:r>
            <a:endParaRPr lang="en-US" dirty="0"/>
          </a:p>
        </p:txBody>
      </p:sp>
    </p:spTree>
    <p:extLst>
      <p:ext uri="{BB962C8B-B14F-4D97-AF65-F5344CB8AC3E}">
        <p14:creationId xmlns:p14="http://schemas.microsoft.com/office/powerpoint/2010/main" val="2812256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Pulley Examples</a:t>
            </a:r>
            <a:endParaRPr lang="en-US"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281638" y="1744086"/>
            <a:ext cx="2405161" cy="1656675"/>
          </a:xfrm>
          <a:prstGeom prst="rect">
            <a:avLst/>
          </a:prstGeom>
          <a:noFill/>
          <a:ln>
            <a:noFill/>
          </a:ln>
        </p:spPr>
      </p:pic>
      <p:pic>
        <p:nvPicPr>
          <p:cNvPr id="5" name="Picture 4">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57240" y="1417638"/>
            <a:ext cx="1964575" cy="2811462"/>
          </a:xfrm>
          <a:prstGeom prst="rect">
            <a:avLst/>
          </a:prstGeom>
          <a:noFill/>
          <a:ln>
            <a:noFill/>
          </a:ln>
        </p:spPr>
      </p:pic>
      <p:pic>
        <p:nvPicPr>
          <p:cNvPr id="6" name="Picture 5">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603164" y="3302873"/>
            <a:ext cx="2120668" cy="3025414"/>
          </a:xfrm>
          <a:prstGeom prst="rect">
            <a:avLst/>
          </a:prstGeom>
          <a:noFill/>
          <a:ln>
            <a:noFill/>
          </a:ln>
        </p:spPr>
      </p:pic>
    </p:spTree>
    <p:extLst>
      <p:ext uri="{BB962C8B-B14F-4D97-AF65-F5344CB8AC3E}">
        <p14:creationId xmlns:p14="http://schemas.microsoft.com/office/powerpoint/2010/main" val="213116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3831"/>
          </a:xfrm>
        </p:spPr>
        <p:txBody>
          <a:bodyPr/>
          <a:lstStyle/>
          <a:p>
            <a:r>
              <a:rPr lang="en-US" dirty="0" smtClean="0"/>
              <a:t>Fixed </a:t>
            </a:r>
            <a:r>
              <a:rPr lang="en-US" dirty="0" err="1" smtClean="0"/>
              <a:t>vs</a:t>
            </a:r>
            <a:r>
              <a:rPr lang="en-US" dirty="0" smtClean="0"/>
              <a:t> Movable Pulleys</a:t>
            </a:r>
            <a:endParaRPr lang="en-US" dirty="0"/>
          </a:p>
        </p:txBody>
      </p:sp>
      <p:sp>
        <p:nvSpPr>
          <p:cNvPr id="3" name="Content Placeholder 2"/>
          <p:cNvSpPr>
            <a:spLocks noGrp="1"/>
          </p:cNvSpPr>
          <p:nvPr>
            <p:ph sz="half" idx="1"/>
          </p:nvPr>
        </p:nvSpPr>
        <p:spPr>
          <a:xfrm>
            <a:off x="0" y="1417638"/>
            <a:ext cx="4495800" cy="4708525"/>
          </a:xfrm>
        </p:spPr>
        <p:txBody>
          <a:bodyPr>
            <a:normAutofit fontScale="85000" lnSpcReduction="20000"/>
          </a:bodyPr>
          <a:lstStyle/>
          <a:p>
            <a:r>
              <a:rPr lang="en-US" dirty="0" smtClean="0"/>
              <a:t>Fixed Pulley</a:t>
            </a:r>
          </a:p>
          <a:p>
            <a:r>
              <a:rPr lang="en-US" dirty="0" smtClean="0"/>
              <a:t>Mechanical Advantage = 1</a:t>
            </a:r>
          </a:p>
          <a:p>
            <a:r>
              <a:rPr lang="en-US" dirty="0" smtClean="0"/>
              <a:t>Some pulleys, like one on a sail or flagpole, are attached to a structure.  </a:t>
            </a:r>
            <a:endParaRPr lang="en-US" dirty="0"/>
          </a:p>
          <a:p>
            <a:r>
              <a:rPr lang="en-US" dirty="0" smtClean="0"/>
              <a:t>When you pull down, you pull something up.</a:t>
            </a:r>
          </a:p>
          <a:p>
            <a:r>
              <a:rPr lang="en-US" dirty="0" smtClean="0"/>
              <a:t>This is a fixed pulley.  </a:t>
            </a:r>
          </a:p>
          <a:p>
            <a:r>
              <a:rPr lang="en-US" dirty="0" smtClean="0"/>
              <a:t>It DOES NOT change the fore you need to exert or the distance. </a:t>
            </a:r>
          </a:p>
          <a:p>
            <a:r>
              <a:rPr lang="en-US" dirty="0" smtClean="0"/>
              <a:t>Instead, it changes the direction.</a:t>
            </a:r>
          </a:p>
        </p:txBody>
      </p:sp>
      <p:sp>
        <p:nvSpPr>
          <p:cNvPr id="4" name="Content Placeholder 3"/>
          <p:cNvSpPr>
            <a:spLocks noGrp="1"/>
          </p:cNvSpPr>
          <p:nvPr>
            <p:ph sz="half" idx="2"/>
          </p:nvPr>
        </p:nvSpPr>
        <p:spPr>
          <a:xfrm>
            <a:off x="4648200" y="1600200"/>
            <a:ext cx="4495800" cy="4525963"/>
          </a:xfrm>
        </p:spPr>
        <p:txBody>
          <a:bodyPr>
            <a:normAutofit fontScale="85000" lnSpcReduction="20000"/>
          </a:bodyPr>
          <a:lstStyle/>
          <a:p>
            <a:r>
              <a:rPr lang="en-US" dirty="0" smtClean="0"/>
              <a:t>Movable Pulley</a:t>
            </a:r>
          </a:p>
          <a:p>
            <a:r>
              <a:rPr lang="en-US" dirty="0" smtClean="0"/>
              <a:t>Mechanical Advantage = 2</a:t>
            </a:r>
          </a:p>
          <a:p>
            <a:r>
              <a:rPr lang="en-US" dirty="0" smtClean="0"/>
              <a:t>You can attach a pulley to the object you are lifting.  </a:t>
            </a:r>
          </a:p>
          <a:p>
            <a:r>
              <a:rPr lang="en-US" dirty="0" smtClean="0"/>
              <a:t>This allows you to exert a smaller force to lift the object.</a:t>
            </a:r>
          </a:p>
          <a:p>
            <a:pPr marL="0" indent="0">
              <a:buNone/>
            </a:pPr>
            <a:endParaRPr lang="en-US" dirty="0"/>
          </a:p>
        </p:txBody>
      </p:sp>
      <p:sp>
        <p:nvSpPr>
          <p:cNvPr id="5" name="TextBox 4"/>
          <p:cNvSpPr txBox="1"/>
          <p:nvPr/>
        </p:nvSpPr>
        <p:spPr>
          <a:xfrm>
            <a:off x="1" y="5941496"/>
            <a:ext cx="9144000" cy="923330"/>
          </a:xfrm>
          <a:prstGeom prst="rect">
            <a:avLst/>
          </a:prstGeom>
          <a:noFill/>
        </p:spPr>
        <p:txBody>
          <a:bodyPr wrap="square" rtlCol="0">
            <a:spAutoFit/>
          </a:bodyPr>
          <a:lstStyle/>
          <a:p>
            <a:r>
              <a:rPr lang="en-US" i="1" dirty="0" smtClean="0">
                <a:solidFill>
                  <a:srgbClr val="FF0000"/>
                </a:solidFill>
              </a:rPr>
              <a:t>Sometimes, you will see a mixture of fix and moveable pulleys.  This is a pulley system.  The mechanical advantage of a pulley system is equal to the number of sections of rope pulling up on the object. </a:t>
            </a:r>
            <a:endParaRPr lang="en-US" i="1" dirty="0">
              <a:solidFill>
                <a:srgbClr val="FF0000"/>
              </a:solidFill>
            </a:endParaRPr>
          </a:p>
        </p:txBody>
      </p:sp>
    </p:spTree>
    <p:extLst>
      <p:ext uri="{BB962C8B-B14F-4D97-AF65-F5344CB8AC3E}">
        <p14:creationId xmlns:p14="http://schemas.microsoft.com/office/powerpoint/2010/main" val="29884009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Fixed </a:t>
            </a:r>
            <a:r>
              <a:rPr lang="en-US" dirty="0" err="1" smtClean="0"/>
              <a:t>vs</a:t>
            </a:r>
            <a:r>
              <a:rPr lang="en-US" dirty="0" smtClean="0"/>
              <a:t> Moveable </a:t>
            </a:r>
            <a:endParaRPr lang="en-US" dirty="0"/>
          </a:p>
        </p:txBody>
      </p:sp>
      <p:pic>
        <p:nvPicPr>
          <p:cNvPr id="7" name="Content Placeholder 4"/>
          <p:cNvPicPr>
            <a:picLocks noGrp="1" noChangeAspect="1"/>
          </p:cNvPicPr>
          <p:nvPr>
            <p:ph sz="half" idx="1"/>
          </p:nvPr>
        </p:nvPicPr>
        <p:blipFill>
          <a:blip r:embed="rId2"/>
          <a:srcRect l="5384" r="5384"/>
          <a:stretch>
            <a:fillRect/>
          </a:stretch>
        </p:blipFill>
        <p:spPr/>
      </p:pic>
      <p:sp>
        <p:nvSpPr>
          <p:cNvPr id="8" name="TextBox 7"/>
          <p:cNvSpPr txBox="1"/>
          <p:nvPr/>
        </p:nvSpPr>
        <p:spPr>
          <a:xfrm>
            <a:off x="2238864" y="6349400"/>
            <a:ext cx="4818672" cy="646331"/>
          </a:xfrm>
          <a:prstGeom prst="rect">
            <a:avLst/>
          </a:prstGeom>
          <a:noFill/>
        </p:spPr>
        <p:txBody>
          <a:bodyPr wrap="none" rtlCol="0">
            <a:spAutoFit/>
          </a:bodyPr>
          <a:lstStyle/>
          <a:p>
            <a:r>
              <a:rPr lang="en-US" dirty="0" smtClean="0">
                <a:hlinkClick r:id="rId3"/>
              </a:rPr>
              <a:t>https://www.youtube.com/watch?v=LiBcur1aqcg</a:t>
            </a:r>
            <a:endParaRPr lang="en-US" dirty="0" smtClean="0"/>
          </a:p>
          <a:p>
            <a:endParaRPr lang="en-US" dirty="0"/>
          </a:p>
        </p:txBody>
      </p:sp>
      <p:pic>
        <p:nvPicPr>
          <p:cNvPr id="11" name="Picture 10"/>
          <p:cNvPicPr>
            <a:picLocks noChangeAspect="1"/>
          </p:cNvPicPr>
          <p:nvPr/>
        </p:nvPicPr>
        <p:blipFill>
          <a:blip r:embed="rId4"/>
          <a:stretch>
            <a:fillRect/>
          </a:stretch>
        </p:blipFill>
        <p:spPr>
          <a:xfrm>
            <a:off x="5106642" y="1294822"/>
            <a:ext cx="3220894" cy="4831341"/>
          </a:xfrm>
          <a:prstGeom prst="rect">
            <a:avLst/>
          </a:prstGeom>
        </p:spPr>
      </p:pic>
    </p:spTree>
    <p:extLst>
      <p:ext uri="{BB962C8B-B14F-4D97-AF65-F5344CB8AC3E}">
        <p14:creationId xmlns:p14="http://schemas.microsoft.com/office/powerpoint/2010/main" val="13170764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lstStyle/>
          <a:p>
            <a:r>
              <a:rPr lang="en-US" dirty="0" smtClean="0"/>
              <a:t>Which do you think YOU use more in everyday life?  </a:t>
            </a:r>
          </a:p>
          <a:p>
            <a:pPr lvl="1"/>
            <a:r>
              <a:rPr lang="en-US" dirty="0" smtClean="0"/>
              <a:t>Pulley</a:t>
            </a:r>
          </a:p>
          <a:p>
            <a:pPr lvl="1"/>
            <a:r>
              <a:rPr lang="en-US" dirty="0" smtClean="0"/>
              <a:t>Wheel and Axle</a:t>
            </a:r>
            <a:endParaRPr lang="en-US" dirty="0" smtClean="0"/>
          </a:p>
          <a:p>
            <a:r>
              <a:rPr lang="en-US" dirty="0" smtClean="0"/>
              <a:t>Explain your answer. </a:t>
            </a:r>
          </a:p>
          <a:p>
            <a:pPr lvl="1"/>
            <a:endParaRPr lang="en-US" dirty="0"/>
          </a:p>
        </p:txBody>
      </p:sp>
    </p:spTree>
    <p:extLst>
      <p:ext uri="{BB962C8B-B14F-4D97-AF65-F5344CB8AC3E}">
        <p14:creationId xmlns:p14="http://schemas.microsoft.com/office/powerpoint/2010/main" val="162912984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60400"/>
            <a:ext cx="7772400" cy="1470025"/>
          </a:xfrm>
        </p:spPr>
        <p:txBody>
          <a:bodyPr/>
          <a:lstStyle/>
          <a:p>
            <a:r>
              <a:rPr lang="en-US" dirty="0" smtClean="0"/>
              <a:t>Chapter 14 Day 6</a:t>
            </a:r>
            <a:endParaRPr lang="en-US" dirty="0"/>
          </a:p>
        </p:txBody>
      </p:sp>
      <p:sp>
        <p:nvSpPr>
          <p:cNvPr id="3" name="Subtitle 2"/>
          <p:cNvSpPr>
            <a:spLocks noGrp="1"/>
          </p:cNvSpPr>
          <p:nvPr>
            <p:ph type="subTitle" idx="1"/>
          </p:nvPr>
        </p:nvSpPr>
        <p:spPr>
          <a:xfrm>
            <a:off x="1371600" y="2130425"/>
            <a:ext cx="6400800" cy="4296723"/>
          </a:xfrm>
        </p:spPr>
        <p:txBody>
          <a:bodyPr>
            <a:normAutofit/>
          </a:bodyPr>
          <a:lstStyle/>
          <a:p>
            <a:r>
              <a:rPr lang="en-US" dirty="0" smtClean="0"/>
              <a:t>Objective:</a:t>
            </a:r>
          </a:p>
          <a:p>
            <a:r>
              <a:rPr lang="en-US" dirty="0" smtClean="0"/>
              <a:t>Differentiate</a:t>
            </a:r>
            <a:endParaRPr lang="en-US" dirty="0"/>
          </a:p>
          <a:p>
            <a:r>
              <a:rPr lang="en-US" dirty="0"/>
              <a:t>between</a:t>
            </a:r>
          </a:p>
          <a:p>
            <a:r>
              <a:rPr lang="en-US" dirty="0"/>
              <a:t>the</a:t>
            </a:r>
          </a:p>
          <a:p>
            <a:r>
              <a:rPr lang="en-US" dirty="0"/>
              <a:t>six</a:t>
            </a:r>
          </a:p>
          <a:p>
            <a:r>
              <a:rPr lang="en-US" dirty="0"/>
              <a:t>simple</a:t>
            </a:r>
          </a:p>
          <a:p>
            <a:r>
              <a:rPr lang="en-US" dirty="0"/>
              <a:t>machines.</a:t>
            </a:r>
          </a:p>
        </p:txBody>
      </p:sp>
    </p:spTree>
    <p:extLst>
      <p:ext uri="{BB962C8B-B14F-4D97-AF65-F5344CB8AC3E}">
        <p14:creationId xmlns:p14="http://schemas.microsoft.com/office/powerpoint/2010/main" val="1698474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Machines</a:t>
            </a:r>
            <a:endParaRPr lang="en-US"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1342434"/>
            <a:ext cx="8229601" cy="4949460"/>
          </a:xfrm>
          <a:prstGeom prst="rect">
            <a:avLst/>
          </a:prstGeom>
          <a:noFill/>
          <a:ln>
            <a:noFill/>
          </a:ln>
        </p:spPr>
      </p:pic>
      <p:sp>
        <p:nvSpPr>
          <p:cNvPr id="6" name="Down Arrow 5"/>
          <p:cNvSpPr/>
          <p:nvPr/>
        </p:nvSpPr>
        <p:spPr>
          <a:xfrm>
            <a:off x="4923637" y="2356328"/>
            <a:ext cx="885648" cy="1880831"/>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Down Arrow 6"/>
          <p:cNvSpPr/>
          <p:nvPr/>
        </p:nvSpPr>
        <p:spPr>
          <a:xfrm>
            <a:off x="7001699" y="2729491"/>
            <a:ext cx="969122" cy="1843779"/>
          </a:xfrm>
          <a:prstGeom prst="down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70426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 calcmode="lin" valueType="num">
                                      <p:cBhvr>
                                        <p:cTn id="15" dur="500" fill="hold"/>
                                        <p:tgtEl>
                                          <p:spTgt spid="6"/>
                                        </p:tgtEl>
                                        <p:attrNameLst>
                                          <p:attrName>style.rotation</p:attrName>
                                        </p:attrNameLst>
                                      </p:cBhvr>
                                      <p:tavLst>
                                        <p:tav tm="0">
                                          <p:val>
                                            <p:fltVal val="360"/>
                                          </p:val>
                                        </p:tav>
                                        <p:tav tm="100000">
                                          <p:val>
                                            <p:fltVal val="0"/>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9" presetClass="entr" presetSubtype="0" decel="10000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 calcmode="lin" valueType="num">
                                      <p:cBhvr>
                                        <p:cTn id="23" dur="500" fill="hold"/>
                                        <p:tgtEl>
                                          <p:spTgt spid="7"/>
                                        </p:tgtEl>
                                        <p:attrNameLst>
                                          <p:attrName>style.rotation</p:attrName>
                                        </p:attrNameLst>
                                      </p:cBhvr>
                                      <p:tavLst>
                                        <p:tav tm="0">
                                          <p:val>
                                            <p:fltVal val="360"/>
                                          </p:val>
                                        </p:tav>
                                        <p:tav tm="100000">
                                          <p:val>
                                            <p:fltVal val="0"/>
                                          </p:val>
                                        </p:tav>
                                      </p:tavLst>
                                    </p:anim>
                                    <p:animEffect transition="in" filter="fade">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Learn</a:t>
            </a:r>
            <a:endParaRPr lang="en-US" dirty="0"/>
          </a:p>
        </p:txBody>
      </p:sp>
      <p:sp>
        <p:nvSpPr>
          <p:cNvPr id="3" name="Content Placeholder 2"/>
          <p:cNvSpPr>
            <a:spLocks noGrp="1"/>
          </p:cNvSpPr>
          <p:nvPr>
            <p:ph idx="1"/>
          </p:nvPr>
        </p:nvSpPr>
        <p:spPr/>
        <p:txBody>
          <a:bodyPr/>
          <a:lstStyle/>
          <a:p>
            <a:r>
              <a:rPr lang="en-US" dirty="0" smtClean="0"/>
              <a:t>How to distinguish between a pulley and a wheel and axle</a:t>
            </a:r>
          </a:p>
          <a:p>
            <a:r>
              <a:rPr lang="en-US" dirty="0" smtClean="0"/>
              <a:t>Where you might see a pulley and wheel and axle in everyday life</a:t>
            </a:r>
          </a:p>
          <a:p>
            <a:r>
              <a:rPr lang="en-US" dirty="0" smtClean="0"/>
              <a:t>How to calculate mechanical advantage of pulleys and wheel and axles. </a:t>
            </a:r>
            <a:endParaRPr lang="en-US" dirty="0"/>
          </a:p>
        </p:txBody>
      </p:sp>
    </p:spTree>
    <p:extLst>
      <p:ext uri="{BB962C8B-B14F-4D97-AF65-F5344CB8AC3E}">
        <p14:creationId xmlns:p14="http://schemas.microsoft.com/office/powerpoint/2010/main" val="3457975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Mastery Looks Like </a:t>
            </a:r>
            <a:endParaRPr lang="en-US" dirty="0"/>
          </a:p>
        </p:txBody>
      </p:sp>
      <p:sp>
        <p:nvSpPr>
          <p:cNvPr id="3" name="TextBox 2"/>
          <p:cNvSpPr txBox="1"/>
          <p:nvPr/>
        </p:nvSpPr>
        <p:spPr>
          <a:xfrm>
            <a:off x="699895" y="1684535"/>
            <a:ext cx="7517392" cy="3046988"/>
          </a:xfrm>
          <a:prstGeom prst="rect">
            <a:avLst/>
          </a:prstGeom>
          <a:noFill/>
        </p:spPr>
        <p:txBody>
          <a:bodyPr wrap="square" rtlCol="0">
            <a:spAutoFit/>
          </a:bodyPr>
          <a:lstStyle/>
          <a:p>
            <a:r>
              <a:rPr lang="en-US" sz="3200" dirty="0"/>
              <a:t>3. A system of pulleys allows a mechanic to lift an 1800 N engine</a:t>
            </a:r>
            <a:r>
              <a:rPr lang="en-US" sz="3200" dirty="0" smtClean="0"/>
              <a:t>.</a:t>
            </a:r>
          </a:p>
          <a:p>
            <a:endParaRPr lang="en-US" sz="3200" dirty="0"/>
          </a:p>
          <a:p>
            <a:r>
              <a:rPr lang="en-US" sz="3200" dirty="0" smtClean="0"/>
              <a:t>If </a:t>
            </a:r>
            <a:r>
              <a:rPr lang="en-US" sz="3200" dirty="0"/>
              <a:t>the mechanic exerts a force of 600 N on the pulley system, what is the mechanical</a:t>
            </a:r>
          </a:p>
          <a:p>
            <a:r>
              <a:rPr lang="en-US" sz="3200" dirty="0"/>
              <a:t>advantage of the machine?</a:t>
            </a:r>
          </a:p>
        </p:txBody>
      </p:sp>
    </p:spTree>
    <p:extLst>
      <p:ext uri="{BB962C8B-B14F-4D97-AF65-F5344CB8AC3E}">
        <p14:creationId xmlns:p14="http://schemas.microsoft.com/office/powerpoint/2010/main" val="397421416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 and Axle</a:t>
            </a:r>
            <a:endParaRPr lang="en-US" dirty="0"/>
          </a:p>
        </p:txBody>
      </p:sp>
      <p:sp>
        <p:nvSpPr>
          <p:cNvPr id="3" name="Content Placeholder 2"/>
          <p:cNvSpPr>
            <a:spLocks noGrp="1"/>
          </p:cNvSpPr>
          <p:nvPr>
            <p:ph idx="1"/>
          </p:nvPr>
        </p:nvSpPr>
        <p:spPr/>
        <p:txBody>
          <a:bodyPr/>
          <a:lstStyle/>
          <a:p>
            <a:r>
              <a:rPr lang="en-US" dirty="0" smtClean="0"/>
              <a:t>A wheel and axle is two circular objects of DIFFERENT diameters attached so that rotate together.</a:t>
            </a:r>
          </a:p>
          <a:p>
            <a:r>
              <a:rPr lang="en-US" sz="2000" b="1" u="sng" dirty="0" smtClean="0">
                <a:hlinkClick r:id="rId2"/>
              </a:rPr>
              <a:t>http://www.brainpop.com/technology/simplemachines/wheelandaxle/</a:t>
            </a:r>
            <a:endParaRPr lang="en-US" sz="2000" dirty="0" smtClean="0"/>
          </a:p>
          <a:p>
            <a:endParaRPr lang="en-US" dirty="0"/>
          </a:p>
        </p:txBody>
      </p:sp>
      <p:pic>
        <p:nvPicPr>
          <p:cNvPr id="4" name="Picture 3">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2410057" y="3679226"/>
            <a:ext cx="4096376" cy="2446937"/>
          </a:xfrm>
          <a:prstGeom prst="rect">
            <a:avLst/>
          </a:prstGeom>
          <a:noFill/>
          <a:ln>
            <a:noFill/>
          </a:ln>
        </p:spPr>
      </p:pic>
    </p:spTree>
    <p:extLst>
      <p:ext uri="{BB962C8B-B14F-4D97-AF65-F5344CB8AC3E}">
        <p14:creationId xmlns:p14="http://schemas.microsoft.com/office/powerpoint/2010/main" val="22716885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 and Axle</a:t>
            </a:r>
            <a:endParaRPr lang="en-US" dirty="0"/>
          </a:p>
        </p:txBody>
      </p:sp>
      <p:sp>
        <p:nvSpPr>
          <p:cNvPr id="3" name="Content Placeholder 2"/>
          <p:cNvSpPr>
            <a:spLocks noGrp="1"/>
          </p:cNvSpPr>
          <p:nvPr>
            <p:ph idx="1"/>
          </p:nvPr>
        </p:nvSpPr>
        <p:spPr/>
        <p:txBody>
          <a:bodyPr/>
          <a:lstStyle/>
          <a:p>
            <a:r>
              <a:rPr lang="en-US" dirty="0" smtClean="0"/>
              <a:t>With your group, discuss different wheel and axles you see in your life every day.</a:t>
            </a:r>
            <a:endParaRPr lang="en-US" dirty="0"/>
          </a:p>
        </p:txBody>
      </p:sp>
    </p:spTree>
    <p:extLst>
      <p:ext uri="{BB962C8B-B14F-4D97-AF65-F5344CB8AC3E}">
        <p14:creationId xmlns:p14="http://schemas.microsoft.com/office/powerpoint/2010/main" val="35419489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Wheels and Axles</a:t>
            </a:r>
            <a:endParaRPr lang="en-US" dirty="0"/>
          </a:p>
        </p:txBody>
      </p:sp>
      <p:pic>
        <p:nvPicPr>
          <p:cNvPr id="4" name="Picture 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839957" y="1417638"/>
            <a:ext cx="2986110" cy="2936762"/>
          </a:xfrm>
          <a:prstGeom prst="rect">
            <a:avLst/>
          </a:prstGeom>
          <a:noFill/>
          <a:ln>
            <a:noFill/>
          </a:ln>
        </p:spPr>
      </p:pic>
      <p:pic>
        <p:nvPicPr>
          <p:cNvPr id="7" name="Picture 6">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57200" y="2089562"/>
            <a:ext cx="2557254" cy="2507183"/>
          </a:xfrm>
          <a:prstGeom prst="rect">
            <a:avLst/>
          </a:prstGeom>
          <a:noFill/>
          <a:ln>
            <a:noFill/>
          </a:ln>
        </p:spPr>
      </p:pic>
      <p:pic>
        <p:nvPicPr>
          <p:cNvPr id="8" name="Picture 7">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482582" y="4596745"/>
            <a:ext cx="2239583" cy="2202573"/>
          </a:xfrm>
          <a:prstGeom prst="rect">
            <a:avLst/>
          </a:prstGeom>
          <a:noFill/>
          <a:ln>
            <a:noFill/>
          </a:ln>
        </p:spPr>
      </p:pic>
    </p:spTree>
    <p:extLst>
      <p:ext uri="{BB962C8B-B14F-4D97-AF65-F5344CB8AC3E}">
        <p14:creationId xmlns:p14="http://schemas.microsoft.com/office/powerpoint/2010/main" val="6649662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8"/>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7"/>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21600000">
                                      <p:cBhvr>
                                        <p:cTn id="14" dur="2000" fill="hold"/>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Wheels and Axles</a:t>
            </a:r>
            <a:endParaRPr lang="en-US" dirty="0"/>
          </a:p>
        </p:txBody>
      </p:sp>
      <p:sp>
        <p:nvSpPr>
          <p:cNvPr id="3" name="Content Placeholder 2"/>
          <p:cNvSpPr>
            <a:spLocks noGrp="1"/>
          </p:cNvSpPr>
          <p:nvPr>
            <p:ph idx="1"/>
          </p:nvPr>
        </p:nvSpPr>
        <p:spPr/>
        <p:txBody>
          <a:bodyPr>
            <a:normAutofit fontScale="77500" lnSpcReduction="20000"/>
          </a:bodyPr>
          <a:lstStyle/>
          <a:p>
            <a:r>
              <a:rPr lang="en-US" dirty="0"/>
              <a:t>In some devices, the input force is used to turn the wheel, and the output force is exerted by the axle.  Because the wheel is larger than the axle, the mechanical advantage is greater than one.  So the output force is greater than the input force.  Examples:  door knobs, steering wheel, and screw driver.</a:t>
            </a:r>
          </a:p>
          <a:p>
            <a:r>
              <a:rPr lang="en-US" dirty="0"/>
              <a:t> </a:t>
            </a:r>
          </a:p>
          <a:p>
            <a:r>
              <a:rPr lang="en-US" dirty="0"/>
              <a:t>In other devices, the input force is applied to turn the axle, and the output force is exerted by the wheel.  Then, the mechanical advantage is less than one and the output force is less than the input force.  A fan and a Ferris wheel are examples of this type of wheel and axle. </a:t>
            </a:r>
          </a:p>
        </p:txBody>
      </p:sp>
    </p:spTree>
    <p:extLst>
      <p:ext uri="{BB962C8B-B14F-4D97-AF65-F5344CB8AC3E}">
        <p14:creationId xmlns:p14="http://schemas.microsoft.com/office/powerpoint/2010/main" val="38424547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TotalTime>
  <Words>489</Words>
  <Application>Microsoft Macintosh PowerPoint</Application>
  <PresentationFormat>On-screen Show (4:3)</PresentationFormat>
  <Paragraphs>65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September 16, 2014</vt:lpstr>
      <vt:lpstr>Chapter 14 Day 6</vt:lpstr>
      <vt:lpstr>Simple Machines</vt:lpstr>
      <vt:lpstr>What You Will Learn</vt:lpstr>
      <vt:lpstr>What Mastery Looks Like </vt:lpstr>
      <vt:lpstr>Wheel and Axle</vt:lpstr>
      <vt:lpstr>Wheel and Axle</vt:lpstr>
      <vt:lpstr>Examples of Wheels and Axles</vt:lpstr>
      <vt:lpstr>Wheels and Axles</vt:lpstr>
      <vt:lpstr>Mechanical Advantage of a Wheel and Axle</vt:lpstr>
      <vt:lpstr>Pulley</vt:lpstr>
      <vt:lpstr>Pulleys</vt:lpstr>
      <vt:lpstr>Pulley Examples</vt:lpstr>
      <vt:lpstr>Fixed vs Movable Pulleys</vt:lpstr>
      <vt:lpstr>Fixed vs Moveable </vt:lpstr>
      <vt:lpstr>Exit Ticket</vt:lpstr>
    </vt:vector>
  </TitlesOfParts>
  <Company>Shelby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16, 2014</dc:title>
  <dc:creator>ccross</dc:creator>
  <cp:lastModifiedBy>ccross</cp:lastModifiedBy>
  <cp:revision>6</cp:revision>
  <dcterms:created xsi:type="dcterms:W3CDTF">2014-09-16T03:56:01Z</dcterms:created>
  <dcterms:modified xsi:type="dcterms:W3CDTF">2014-09-16T04:35:23Z</dcterms:modified>
</cp:coreProperties>
</file>