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-102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E5FF5D-F6B9-7B49-AC5E-EC3201FD9E61}" type="datetimeFigureOut">
              <a:rPr lang="en-US" smtClean="0"/>
              <a:t>9/28/15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073BBD-A7B2-8944-B1F0-1BF5694D1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590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MA =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73BBD-A7B2-8944-B1F0-1BF5694D1D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16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73BBD-A7B2-8944-B1F0-1BF5694D1D3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221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34911-A754-B14C-928E-F21A5FF519F1}" type="datetimeFigureOut">
              <a:rPr lang="en-US" smtClean="0"/>
              <a:t>9/28/15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9A04-3A3A-5C4B-B2A2-4A641E29E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420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34911-A754-B14C-928E-F21A5FF519F1}" type="datetimeFigureOut">
              <a:rPr lang="en-US" smtClean="0"/>
              <a:t>9/28/15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9A04-3A3A-5C4B-B2A2-4A641E29E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00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34911-A754-B14C-928E-F21A5FF519F1}" type="datetimeFigureOut">
              <a:rPr lang="en-US" smtClean="0"/>
              <a:t>9/28/15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9A04-3A3A-5C4B-B2A2-4A641E29E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306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34911-A754-B14C-928E-F21A5FF519F1}" type="datetimeFigureOut">
              <a:rPr lang="en-US" smtClean="0"/>
              <a:t>9/28/15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9A04-3A3A-5C4B-B2A2-4A641E29E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34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34911-A754-B14C-928E-F21A5FF519F1}" type="datetimeFigureOut">
              <a:rPr lang="en-US" smtClean="0"/>
              <a:t>9/28/15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9A04-3A3A-5C4B-B2A2-4A641E29E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442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34911-A754-B14C-928E-F21A5FF519F1}" type="datetimeFigureOut">
              <a:rPr lang="en-US" smtClean="0"/>
              <a:t>9/28/15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9A04-3A3A-5C4B-B2A2-4A641E29E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517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34911-A754-B14C-928E-F21A5FF519F1}" type="datetimeFigureOut">
              <a:rPr lang="en-US" smtClean="0"/>
              <a:t>9/28/15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9A04-3A3A-5C4B-B2A2-4A641E29E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36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34911-A754-B14C-928E-F21A5FF519F1}" type="datetimeFigureOut">
              <a:rPr lang="en-US" smtClean="0"/>
              <a:t>9/28/15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9A04-3A3A-5C4B-B2A2-4A641E29E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07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34911-A754-B14C-928E-F21A5FF519F1}" type="datetimeFigureOut">
              <a:rPr lang="en-US" smtClean="0"/>
              <a:t>9/28/15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9A04-3A3A-5C4B-B2A2-4A641E29E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408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34911-A754-B14C-928E-F21A5FF519F1}" type="datetimeFigureOut">
              <a:rPr lang="en-US" smtClean="0"/>
              <a:t>9/28/15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9A04-3A3A-5C4B-B2A2-4A641E29E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33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34911-A754-B14C-928E-F21A5FF519F1}" type="datetimeFigureOut">
              <a:rPr lang="en-US" smtClean="0"/>
              <a:t>9/28/15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9A04-3A3A-5C4B-B2A2-4A641E29E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796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34911-A754-B14C-928E-F21A5FF519F1}" type="datetimeFigureOut">
              <a:rPr lang="en-US" smtClean="0"/>
              <a:t>9/28/15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E9A04-3A3A-5C4B-B2A2-4A641E29E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2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-huZw8Dq3JU&amp;safe=active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yhzMYHiuEC4" TargetMode="Externa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xplorelearning.com/index.cfm?method=cResource.dspExpGuide&amp;ResourceID=572" TargetMode="External"/><Relationship Id="rId3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1438" y="3422650"/>
            <a:ext cx="4463641" cy="3435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750"/>
            <a:ext cx="3632200" cy="444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00" y="31750"/>
            <a:ext cx="4064000" cy="3390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7300" dirty="0" smtClean="0">
                <a:solidFill>
                  <a:srgbClr val="00009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Using Machines</a:t>
            </a:r>
            <a:br>
              <a:rPr lang="en-US" sz="7300" dirty="0" smtClean="0">
                <a:solidFill>
                  <a:srgbClr val="000090"/>
                </a:solidFill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en-US" sz="7300" dirty="0" smtClean="0">
                <a:solidFill>
                  <a:srgbClr val="000090"/>
                </a:solidFill>
                <a:effectLst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7300" dirty="0" smtClean="0">
                <a:solidFill>
                  <a:srgbClr val="000090"/>
                </a:solidFill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en-US" dirty="0" smtClean="0">
                <a:solidFill>
                  <a:srgbClr val="000090"/>
                </a:solidFill>
              </a:rPr>
              <a:t>Chapter 14 Lesson 2</a:t>
            </a:r>
            <a:br>
              <a:rPr lang="en-US" dirty="0" smtClean="0">
                <a:solidFill>
                  <a:srgbClr val="000090"/>
                </a:solidFill>
              </a:rPr>
            </a:br>
            <a:r>
              <a:rPr lang="en-US" dirty="0">
                <a:solidFill>
                  <a:srgbClr val="000090"/>
                </a:solidFill>
              </a:rPr>
              <a:t>432, 433, </a:t>
            </a:r>
            <a:r>
              <a:rPr lang="en-US" dirty="0" smtClean="0">
                <a:solidFill>
                  <a:srgbClr val="000090"/>
                </a:solidFill>
              </a:rPr>
              <a:t>and 435</a:t>
            </a:r>
            <a:r>
              <a:rPr lang="en-US" dirty="0" smtClean="0">
                <a:solidFill>
                  <a:srgbClr val="000090"/>
                </a:solidFill>
                <a:effectLst/>
              </a:rPr>
              <a:t> 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938486"/>
            <a:ext cx="7772400" cy="17526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Determine the amount of force needed to do work using different simple machines.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366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Efficiency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The </a:t>
            </a:r>
            <a:r>
              <a:rPr lang="en-US" u="sng" dirty="0">
                <a:solidFill>
                  <a:srgbClr val="3366FF"/>
                </a:solidFill>
              </a:rPr>
              <a:t>efficiency</a:t>
            </a:r>
            <a:r>
              <a:rPr lang="en-US" dirty="0">
                <a:solidFill>
                  <a:srgbClr val="3366FF"/>
                </a:solidFill>
              </a:rPr>
              <a:t> of a machine is the ratio of the output work to the input work. </a:t>
            </a:r>
          </a:p>
          <a:p>
            <a:r>
              <a:rPr lang="en-US" dirty="0">
                <a:solidFill>
                  <a:srgbClr val="FF0000"/>
                </a:solidFill>
              </a:rPr>
              <a:t>Basically, it’s a comparison of a machine’s work output with work input.    </a:t>
            </a:r>
          </a:p>
          <a:p>
            <a:r>
              <a:rPr lang="en-US" sz="2400" dirty="0">
                <a:solidFill>
                  <a:srgbClr val="3366FF"/>
                </a:solidFill>
              </a:rPr>
              <a:t>Efficiency (in percent) = work output/work input x </a:t>
            </a:r>
            <a:r>
              <a:rPr lang="en-US" sz="2400" dirty="0" smtClean="0">
                <a:solidFill>
                  <a:srgbClr val="3366FF"/>
                </a:solidFill>
              </a:rPr>
              <a:t>100</a:t>
            </a:r>
          </a:p>
          <a:p>
            <a:r>
              <a:rPr lang="en-US" dirty="0">
                <a:solidFill>
                  <a:srgbClr val="FF0000"/>
                </a:solidFill>
              </a:rPr>
              <a:t>Machines aren’t 100% efficient because some of the work done is used to overcome friction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/>
          </a:p>
          <a:p>
            <a:r>
              <a:rPr lang="en-US" dirty="0">
                <a:solidFill>
                  <a:srgbClr val="3366FF"/>
                </a:solidFill>
              </a:rPr>
              <a:t>Practice Problem #1 p. 435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3366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81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lift a crate, a pulley system exerts a force of 2,750 N.  Find the mechanical advantage of the pulley system if the input force is 250 N.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606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Will Learn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Explain how a machine makes work easier</a:t>
            </a:r>
          </a:p>
          <a:p>
            <a:r>
              <a:rPr lang="en-US" dirty="0" smtClean="0"/>
              <a:t>Calculate mechanical advantage</a:t>
            </a:r>
          </a:p>
          <a:p>
            <a:r>
              <a:rPr lang="en-US" dirty="0" smtClean="0"/>
              <a:t>Explain how friction reduces efficiency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337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Mastery Looks Like</a:t>
            </a:r>
            <a:br>
              <a:rPr lang="en-US" dirty="0" smtClean="0"/>
            </a:br>
            <a:r>
              <a:rPr lang="en-US" sz="2000" i="1" dirty="0" smtClean="0"/>
              <a:t>This is the type of question you will be able to answer at the end of this lesson. </a:t>
            </a:r>
            <a:endParaRPr lang="en-US" sz="2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mechanical advantage of a lever that requires </a:t>
            </a:r>
            <a:r>
              <a:rPr lang="en-US" dirty="0" smtClean="0"/>
              <a:t>an input </a:t>
            </a:r>
            <a:r>
              <a:rPr lang="en-US" dirty="0"/>
              <a:t>force of 20 N and lifts an object that weighs 60 N?</a:t>
            </a:r>
          </a:p>
        </p:txBody>
      </p:sp>
    </p:spTree>
    <p:extLst>
      <p:ext uri="{BB962C8B-B14F-4D97-AF65-F5344CB8AC3E}">
        <p14:creationId xmlns:p14="http://schemas.microsoft.com/office/powerpoint/2010/main" val="673518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What is a machine?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66FF"/>
                </a:solidFill>
              </a:rPr>
              <a:t>With your group, discuss what </a:t>
            </a:r>
            <a:r>
              <a:rPr lang="en-US" i="1" u="sng" dirty="0" smtClean="0">
                <a:solidFill>
                  <a:srgbClr val="3366FF"/>
                </a:solidFill>
              </a:rPr>
              <a:t>you think</a:t>
            </a:r>
            <a:r>
              <a:rPr lang="en-US" dirty="0" smtClean="0">
                <a:solidFill>
                  <a:srgbClr val="3366FF"/>
                </a:solidFill>
              </a:rPr>
              <a:t> a machine is.</a:t>
            </a:r>
          </a:p>
          <a:p>
            <a:r>
              <a:rPr lang="en-US" dirty="0">
                <a:solidFill>
                  <a:srgbClr val="FF0000"/>
                </a:solidFill>
              </a:rPr>
              <a:t>A machine is a device that makes doing a task easier.  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With your group, discuss how </a:t>
            </a:r>
            <a:r>
              <a:rPr lang="en-US" i="1" u="sng" dirty="0" smtClean="0">
                <a:solidFill>
                  <a:srgbClr val="3366FF"/>
                </a:solidFill>
              </a:rPr>
              <a:t>you think</a:t>
            </a:r>
            <a:r>
              <a:rPr lang="en-US" dirty="0" smtClean="0">
                <a:solidFill>
                  <a:srgbClr val="3366FF"/>
                </a:solidFill>
              </a:rPr>
              <a:t> a machine makes things easier.</a:t>
            </a:r>
          </a:p>
          <a:p>
            <a:r>
              <a:rPr lang="en-US" dirty="0">
                <a:solidFill>
                  <a:srgbClr val="FF0000"/>
                </a:solidFill>
              </a:rPr>
              <a:t>A machine makes work easier by changing the size and/or direction of a force. 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42783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Mechanical Advantage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3366FF"/>
                </a:solidFill>
              </a:rPr>
              <a:t>Machines make work easier, but they </a:t>
            </a:r>
            <a:r>
              <a:rPr lang="en-US" dirty="0" smtClean="0">
                <a:solidFill>
                  <a:srgbClr val="3366FF"/>
                </a:solidFill>
              </a:rPr>
              <a:t>DON’T DECREASE </a:t>
            </a:r>
            <a:r>
              <a:rPr lang="en-US" dirty="0">
                <a:solidFill>
                  <a:srgbClr val="3366FF"/>
                </a:solidFill>
              </a:rPr>
              <a:t>the amount of work you need to do.  </a:t>
            </a:r>
          </a:p>
          <a:p>
            <a:r>
              <a:rPr lang="en-US" dirty="0">
                <a:solidFill>
                  <a:srgbClr val="FF0000"/>
                </a:solidFill>
              </a:rPr>
              <a:t>A machine changes the way </a:t>
            </a:r>
            <a:r>
              <a:rPr lang="en-US" dirty="0" smtClean="0">
                <a:solidFill>
                  <a:srgbClr val="FF0000"/>
                </a:solidFill>
              </a:rPr>
              <a:t>you do work.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sz="1800" dirty="0" smtClean="0">
                <a:solidFill>
                  <a:srgbClr val="FF0000"/>
                </a:solidFill>
                <a:hlinkClick r:id="rId2"/>
              </a:rPr>
              <a:t>https://www.youtube.com/watch?v=-huZw8Dq3JU&amp;safe=active</a:t>
            </a:r>
            <a:endParaRPr lang="en-US" sz="1800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543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60800"/>
            <a:ext cx="2463800" cy="299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5286"/>
          </a:xfrm>
        </p:spPr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Mechanical Advantage	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0143"/>
            <a:ext cx="8229600" cy="534602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 force you apply on a machine is the input force.</a:t>
            </a:r>
          </a:p>
          <a:p>
            <a:r>
              <a:rPr lang="en-US" dirty="0"/>
              <a:t> </a:t>
            </a:r>
            <a:r>
              <a:rPr lang="en-US" dirty="0">
                <a:solidFill>
                  <a:srgbClr val="3366FF"/>
                </a:solidFill>
              </a:rPr>
              <a:t>The force that the machine applies is the output force</a:t>
            </a:r>
            <a:r>
              <a:rPr lang="en-US" dirty="0" smtClean="0">
                <a:solidFill>
                  <a:srgbClr val="3366FF"/>
                </a:solidFill>
              </a:rPr>
              <a:t>.</a:t>
            </a:r>
            <a:endParaRPr lang="en-US" dirty="0">
              <a:solidFill>
                <a:srgbClr val="3366FF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9570" y="4457342"/>
            <a:ext cx="6255657" cy="240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605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Mechanical Advantage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 machine can increase force or distance, but not both</a:t>
            </a:r>
            <a:r>
              <a:rPr lang="en-US" dirty="0"/>
              <a:t>.  </a:t>
            </a:r>
          </a:p>
          <a:p>
            <a:r>
              <a:rPr lang="en-US" dirty="0">
                <a:solidFill>
                  <a:srgbClr val="3366FF"/>
                </a:solidFill>
              </a:rPr>
              <a:t> A machine makes work easier </a:t>
            </a:r>
            <a:r>
              <a:rPr lang="en-US" dirty="0" smtClean="0">
                <a:solidFill>
                  <a:srgbClr val="3366FF"/>
                </a:solidFill>
              </a:rPr>
              <a:t>by…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changing </a:t>
            </a:r>
            <a:r>
              <a:rPr lang="en-US" dirty="0">
                <a:solidFill>
                  <a:srgbClr val="008000"/>
                </a:solidFill>
              </a:rPr>
              <a:t>the amount of force you need to </a:t>
            </a:r>
            <a:r>
              <a:rPr lang="en-US" dirty="0" smtClean="0">
                <a:solidFill>
                  <a:srgbClr val="008000"/>
                </a:solidFill>
              </a:rPr>
              <a:t>exert</a:t>
            </a:r>
          </a:p>
          <a:p>
            <a:pPr lvl="1"/>
            <a:r>
              <a:rPr lang="en-US" dirty="0" smtClean="0"/>
              <a:t> </a:t>
            </a:r>
            <a:r>
              <a:rPr lang="en-US" dirty="0">
                <a:solidFill>
                  <a:srgbClr val="008000"/>
                </a:solidFill>
              </a:rPr>
              <a:t>the distance over which the force is </a:t>
            </a:r>
            <a:r>
              <a:rPr lang="en-US" dirty="0" smtClean="0">
                <a:solidFill>
                  <a:srgbClr val="008000"/>
                </a:solidFill>
              </a:rPr>
              <a:t>exerted</a:t>
            </a:r>
            <a:endParaRPr lang="en-US" dirty="0">
              <a:solidFill>
                <a:srgbClr val="008000"/>
              </a:solidFill>
            </a:endParaRP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the </a:t>
            </a:r>
            <a:r>
              <a:rPr lang="en-US" dirty="0">
                <a:solidFill>
                  <a:srgbClr val="008000"/>
                </a:solidFill>
              </a:rPr>
              <a:t>direction in which you exert your force. 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091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Changing Force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solidFill>
                  <a:srgbClr val="FF0000"/>
                </a:solidFill>
              </a:rPr>
              <a:t>Mechanical advantage</a:t>
            </a:r>
            <a:r>
              <a:rPr lang="en-US" dirty="0">
                <a:solidFill>
                  <a:srgbClr val="FF0000"/>
                </a:solidFill>
              </a:rPr>
              <a:t> tells how many times a machine multiplies force.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  <a:hlinkClick r:id="rId2"/>
              </a:rPr>
              <a:t>https://www.youtube.com/watch?v=yhzMYHiuEC4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0644" y="3516272"/>
            <a:ext cx="3692071" cy="334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537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Mechanical Advantage Equation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3366FF"/>
                </a:solidFill>
              </a:rPr>
              <a:t>Practice Problem #1 p</a:t>
            </a:r>
            <a:r>
              <a:rPr lang="en-US" dirty="0" smtClean="0">
                <a:solidFill>
                  <a:srgbClr val="3366FF"/>
                </a:solidFill>
              </a:rPr>
              <a:t>. 433</a:t>
            </a:r>
            <a:endParaRPr lang="en-US" dirty="0">
              <a:solidFill>
                <a:srgbClr val="3366FF"/>
              </a:solidFill>
            </a:endParaRPr>
          </a:p>
          <a:p>
            <a:endParaRPr lang="en-US" dirty="0"/>
          </a:p>
        </p:txBody>
      </p:sp>
      <p:pic>
        <p:nvPicPr>
          <p:cNvPr id="4" name="Picture 3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739" y="4302579"/>
            <a:ext cx="4115118" cy="20655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3179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340</Words>
  <Application>Microsoft Macintosh PowerPoint</Application>
  <PresentationFormat>On-screen Show (4:3)</PresentationFormat>
  <Paragraphs>49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Using Machines  Chapter 14 Lesson 2 432, 433, and 435 </vt:lpstr>
      <vt:lpstr>What You Will Learn</vt:lpstr>
      <vt:lpstr>What Mastery Looks Like This is the type of question you will be able to answer at the end of this lesson. </vt:lpstr>
      <vt:lpstr>What is a machine?</vt:lpstr>
      <vt:lpstr>Mechanical Advantage</vt:lpstr>
      <vt:lpstr>Mechanical Advantage </vt:lpstr>
      <vt:lpstr>Mechanical Advantage</vt:lpstr>
      <vt:lpstr>Changing Force</vt:lpstr>
      <vt:lpstr>Mechanical Advantage Equation</vt:lpstr>
      <vt:lpstr>Efficiency</vt:lpstr>
      <vt:lpstr>Exit Ticket</vt:lpstr>
    </vt:vector>
  </TitlesOfParts>
  <Company>Shelby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ccross</dc:creator>
  <cp:lastModifiedBy>Jessica Johnson</cp:lastModifiedBy>
  <cp:revision>9</cp:revision>
  <dcterms:created xsi:type="dcterms:W3CDTF">2014-09-02T18:13:04Z</dcterms:created>
  <dcterms:modified xsi:type="dcterms:W3CDTF">2015-09-28T18:01:01Z</dcterms:modified>
</cp:coreProperties>
</file>