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9" r:id="rId2"/>
    <p:sldId id="256" r:id="rId3"/>
    <p:sldId id="257"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7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16A6A-3A26-2341-A306-7C11472AA963}" type="datetimeFigureOut">
              <a:rPr lang="en-US" smtClean="0"/>
              <a:t>8/21/14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62528B-0E8D-1442-84E1-219585DBAB22}" type="slidenum">
              <a:rPr lang="en-US" smtClean="0"/>
              <a:t>‹#›</a:t>
            </a:fld>
            <a:endParaRPr lang="en-US"/>
          </a:p>
        </p:txBody>
      </p:sp>
    </p:spTree>
    <p:extLst>
      <p:ext uri="{BB962C8B-B14F-4D97-AF65-F5344CB8AC3E}">
        <p14:creationId xmlns:p14="http://schemas.microsoft.com/office/powerpoint/2010/main" val="344919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1A2B2-1087-F44C-B9AE-B159EB7595EB}" type="datetimeFigureOut">
              <a:rPr lang="en-US" smtClean="0"/>
              <a:t>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D2C85-232D-604F-8FF3-053D3D62262A}" type="slidenum">
              <a:rPr lang="en-US" smtClean="0"/>
              <a:t>‹#›</a:t>
            </a:fld>
            <a:endParaRPr lang="en-US"/>
          </a:p>
        </p:txBody>
      </p:sp>
    </p:spTree>
    <p:extLst>
      <p:ext uri="{BB962C8B-B14F-4D97-AF65-F5344CB8AC3E}">
        <p14:creationId xmlns:p14="http://schemas.microsoft.com/office/powerpoint/2010/main" val="1321267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C2FD0461-72B1-904B-B287-687C7D46E0F2}" type="slidenum">
              <a:rPr lang="en-US" smtClean="0"/>
              <a:t>1</a:t>
            </a:fld>
            <a:endParaRPr lang="en-US"/>
          </a:p>
        </p:txBody>
      </p:sp>
    </p:spTree>
    <p:extLst>
      <p:ext uri="{BB962C8B-B14F-4D97-AF65-F5344CB8AC3E}">
        <p14:creationId xmlns:p14="http://schemas.microsoft.com/office/powerpoint/2010/main" val="337069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29DD2C85-232D-604F-8FF3-053D3D62262A}" type="slidenum">
              <a:rPr lang="en-US" smtClean="0"/>
              <a:t>5</a:t>
            </a:fld>
            <a:endParaRPr lang="en-US"/>
          </a:p>
        </p:txBody>
      </p:sp>
    </p:spTree>
    <p:extLst>
      <p:ext uri="{BB962C8B-B14F-4D97-AF65-F5344CB8AC3E}">
        <p14:creationId xmlns:p14="http://schemas.microsoft.com/office/powerpoint/2010/main" val="385136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2124A-F4D1-264E-A010-131EC078A1FD}" type="slidenum">
              <a:rPr lang="en-US" smtClean="0"/>
              <a:t>7</a:t>
            </a:fld>
            <a:endParaRPr lang="en-US"/>
          </a:p>
        </p:txBody>
      </p:sp>
    </p:spTree>
    <p:extLst>
      <p:ext uri="{BB962C8B-B14F-4D97-AF65-F5344CB8AC3E}">
        <p14:creationId xmlns:p14="http://schemas.microsoft.com/office/powerpoint/2010/main" val="140813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797EBD-43B8-1848-90FD-307CB20ED7A0}" type="datetimeFigureOut">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210725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97EBD-43B8-1848-90FD-307CB20ED7A0}" type="datetimeFigureOut">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57045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97EBD-43B8-1848-90FD-307CB20ED7A0}" type="datetimeFigureOut">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65338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97EBD-43B8-1848-90FD-307CB20ED7A0}" type="datetimeFigureOut">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8748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97EBD-43B8-1848-90FD-307CB20ED7A0}" type="datetimeFigureOut">
              <a:rPr lang="en-US" smtClean="0"/>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391352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97EBD-43B8-1848-90FD-307CB20ED7A0}" type="datetimeFigureOut">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167995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97EBD-43B8-1848-90FD-307CB20ED7A0}" type="datetimeFigureOut">
              <a:rPr lang="en-US" smtClean="0"/>
              <a:t>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5662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97EBD-43B8-1848-90FD-307CB20ED7A0}" type="datetimeFigureOut">
              <a:rPr lang="en-US" smtClean="0"/>
              <a:t>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33694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97EBD-43B8-1848-90FD-307CB20ED7A0}" type="datetimeFigureOut">
              <a:rPr lang="en-US" smtClean="0"/>
              <a:t>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64159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97EBD-43B8-1848-90FD-307CB20ED7A0}" type="datetimeFigureOut">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174117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97EBD-43B8-1848-90FD-307CB20ED7A0}" type="datetimeFigureOut">
              <a:rPr lang="en-US" smtClean="0"/>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1C37B-B3D9-C041-8BA7-9704D7AB396B}" type="slidenum">
              <a:rPr lang="en-US" smtClean="0"/>
              <a:t>‹#›</a:t>
            </a:fld>
            <a:endParaRPr lang="en-US"/>
          </a:p>
        </p:txBody>
      </p:sp>
    </p:spTree>
    <p:extLst>
      <p:ext uri="{BB962C8B-B14F-4D97-AF65-F5344CB8AC3E}">
        <p14:creationId xmlns:p14="http://schemas.microsoft.com/office/powerpoint/2010/main" val="10532174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7EBD-43B8-1848-90FD-307CB20ED7A0}" type="datetimeFigureOut">
              <a:rPr lang="en-US" smtClean="0"/>
              <a:t>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C37B-B3D9-C041-8BA7-9704D7AB396B}" type="slidenum">
              <a:rPr lang="en-US" smtClean="0"/>
              <a:t>‹#›</a:t>
            </a:fld>
            <a:endParaRPr lang="en-US"/>
          </a:p>
        </p:txBody>
      </p:sp>
    </p:spTree>
    <p:extLst>
      <p:ext uri="{BB962C8B-B14F-4D97-AF65-F5344CB8AC3E}">
        <p14:creationId xmlns:p14="http://schemas.microsoft.com/office/powerpoint/2010/main" val="2593512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youtube.com/watch?v=Q0Wz5P0Jde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8WEcA_VqHQ" TargetMode="External"/><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21, 2014</a:t>
            </a:r>
            <a:endParaRPr lang="en-US" dirty="0"/>
          </a:p>
        </p:txBody>
      </p:sp>
      <p:pic>
        <p:nvPicPr>
          <p:cNvPr id="3" name="Picture 2"/>
          <p:cNvPicPr>
            <a:picLocks noChangeAspect="1"/>
          </p:cNvPicPr>
          <p:nvPr/>
        </p:nvPicPr>
        <p:blipFill>
          <a:blip r:embed="rId3"/>
          <a:stretch>
            <a:fillRect/>
          </a:stretch>
        </p:blipFill>
        <p:spPr>
          <a:xfrm>
            <a:off x="194037" y="1384300"/>
            <a:ext cx="7667263" cy="4742180"/>
          </a:xfrm>
          <a:prstGeom prst="rect">
            <a:avLst/>
          </a:prstGeom>
        </p:spPr>
      </p:pic>
      <p:sp>
        <p:nvSpPr>
          <p:cNvPr id="4" name="TextBox 3"/>
          <p:cNvSpPr txBox="1"/>
          <p:nvPr/>
        </p:nvSpPr>
        <p:spPr>
          <a:xfrm>
            <a:off x="7901582" y="0"/>
            <a:ext cx="1242418" cy="6863417"/>
          </a:xfrm>
          <a:prstGeom prst="rect">
            <a:avLst/>
          </a:prstGeom>
          <a:noFill/>
        </p:spPr>
        <p:txBody>
          <a:bodyPr wrap="square" rtlCol="0">
            <a:spAutoFit/>
          </a:bodyPr>
          <a:lstStyle/>
          <a:p>
            <a:r>
              <a:rPr lang="en-US" sz="2000" b="1" dirty="0" smtClean="0">
                <a:solidFill>
                  <a:srgbClr val="FF0000"/>
                </a:solidFill>
              </a:rPr>
              <a:t>You must explain why your answer is correct. </a:t>
            </a:r>
          </a:p>
          <a:p>
            <a:endParaRPr lang="en-US" sz="2000" b="1" dirty="0" smtClean="0">
              <a:solidFill>
                <a:srgbClr val="FF0000"/>
              </a:solidFill>
            </a:endParaRPr>
          </a:p>
          <a:p>
            <a:r>
              <a:rPr lang="en-US" sz="2000" b="1" dirty="0" smtClean="0">
                <a:solidFill>
                  <a:srgbClr val="FF0000"/>
                </a:solidFill>
              </a:rPr>
              <a:t>Please write the page number in your book that supports your explanation.</a:t>
            </a:r>
          </a:p>
          <a:p>
            <a:endParaRPr lang="en-US" sz="2000" b="1" dirty="0">
              <a:solidFill>
                <a:srgbClr val="FF0000"/>
              </a:solidFill>
            </a:endParaRPr>
          </a:p>
          <a:p>
            <a:r>
              <a:rPr lang="en-US" sz="2000" b="1" dirty="0" smtClean="0">
                <a:solidFill>
                  <a:srgbClr val="FF0000"/>
                </a:solidFill>
              </a:rPr>
              <a:t>Use the index of your book to help you.   </a:t>
            </a:r>
            <a:endParaRPr lang="en-US" sz="2000" b="1" dirty="0">
              <a:solidFill>
                <a:srgbClr val="FF0000"/>
              </a:solidFill>
            </a:endParaRPr>
          </a:p>
        </p:txBody>
      </p:sp>
    </p:spTree>
    <p:extLst>
      <p:ext uri="{BB962C8B-B14F-4D97-AF65-F5344CB8AC3E}">
        <p14:creationId xmlns:p14="http://schemas.microsoft.com/office/powerpoint/2010/main" val="8110104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8" y="-3107"/>
            <a:ext cx="9377465" cy="1252728"/>
          </a:xfrm>
        </p:spPr>
        <p:txBody>
          <a:bodyPr>
            <a:normAutofit/>
          </a:bodyPr>
          <a:lstStyle/>
          <a:p>
            <a:pPr algn="l"/>
            <a:r>
              <a:rPr lang="en-US" dirty="0" smtClean="0">
                <a:solidFill>
                  <a:srgbClr val="000000"/>
                </a:solidFill>
              </a:rPr>
              <a:t>II.  First </a:t>
            </a:r>
            <a:r>
              <a:rPr lang="en-US" dirty="0">
                <a:solidFill>
                  <a:srgbClr val="000000"/>
                </a:solidFill>
              </a:rPr>
              <a:t>Law of  </a:t>
            </a:r>
            <a:r>
              <a:rPr lang="en-US" dirty="0" smtClean="0">
                <a:solidFill>
                  <a:srgbClr val="000000"/>
                </a:solidFill>
              </a:rPr>
              <a:t>Motion </a:t>
            </a:r>
            <a:r>
              <a:rPr lang="en-US" dirty="0">
                <a:solidFill>
                  <a:srgbClr val="000000"/>
                </a:solidFill>
              </a:rPr>
              <a:t>cont.</a:t>
            </a:r>
            <a:endParaRPr lang="en-US" dirty="0"/>
          </a:p>
        </p:txBody>
      </p:sp>
      <p:sp>
        <p:nvSpPr>
          <p:cNvPr id="3" name="Content Placeholder 2"/>
          <p:cNvSpPr>
            <a:spLocks noGrp="1"/>
          </p:cNvSpPr>
          <p:nvPr>
            <p:ph idx="1"/>
          </p:nvPr>
        </p:nvSpPr>
        <p:spPr>
          <a:xfrm>
            <a:off x="0" y="1257692"/>
            <a:ext cx="3666543" cy="5230147"/>
          </a:xfrm>
        </p:spPr>
        <p:txBody>
          <a:bodyPr>
            <a:normAutofit fontScale="77500" lnSpcReduction="20000"/>
          </a:bodyPr>
          <a:lstStyle/>
          <a:p>
            <a:pPr marL="0" indent="0">
              <a:buNone/>
            </a:pPr>
            <a:r>
              <a:rPr lang="en-US" dirty="0"/>
              <a:t>  </a:t>
            </a:r>
            <a:r>
              <a:rPr lang="en-US" dirty="0" smtClean="0">
                <a:solidFill>
                  <a:srgbClr val="FF0000"/>
                </a:solidFill>
              </a:rPr>
              <a:t>B.  Changing </a:t>
            </a:r>
            <a:r>
              <a:rPr lang="en-US" dirty="0" smtClean="0">
                <a:solidFill>
                  <a:srgbClr val="FF0000"/>
                </a:solidFill>
              </a:rPr>
              <a:t>Speed</a:t>
            </a:r>
          </a:p>
          <a:p>
            <a:pPr marL="0" indent="0">
              <a:buNone/>
            </a:pPr>
            <a:endParaRPr lang="en-US" dirty="0">
              <a:solidFill>
                <a:srgbClr val="FF0000"/>
              </a:solidFill>
            </a:endParaRPr>
          </a:p>
          <a:p>
            <a:r>
              <a:rPr lang="en-US" dirty="0">
                <a:solidFill>
                  <a:srgbClr val="000000"/>
                </a:solidFill>
              </a:rPr>
              <a:t>I</a:t>
            </a:r>
            <a:r>
              <a:rPr lang="en-US" dirty="0" smtClean="0">
                <a:solidFill>
                  <a:srgbClr val="000000"/>
                </a:solidFill>
              </a:rPr>
              <a:t>f the net force is in the same directions in which the object is moving</a:t>
            </a:r>
          </a:p>
          <a:p>
            <a:pPr lvl="1"/>
            <a:r>
              <a:rPr lang="en-US" dirty="0" smtClean="0">
                <a:solidFill>
                  <a:srgbClr val="000000"/>
                </a:solidFill>
              </a:rPr>
              <a:t>It speeds up and continue to move in a straight line.</a:t>
            </a:r>
          </a:p>
          <a:p>
            <a:pPr marL="0" indent="0">
              <a:buNone/>
            </a:pPr>
            <a:endParaRPr lang="en-US" dirty="0">
              <a:solidFill>
                <a:srgbClr val="000000"/>
              </a:solidFill>
            </a:endParaRPr>
          </a:p>
          <a:p>
            <a:r>
              <a:rPr lang="en-US" dirty="0" smtClean="0">
                <a:solidFill>
                  <a:srgbClr val="000000"/>
                </a:solidFill>
              </a:rPr>
              <a:t>If the net force acts in the direction opposite to an object’s motion</a:t>
            </a:r>
          </a:p>
          <a:p>
            <a:pPr lvl="1"/>
            <a:r>
              <a:rPr lang="en-US" dirty="0" smtClean="0">
                <a:solidFill>
                  <a:srgbClr val="000000"/>
                </a:solidFill>
              </a:rPr>
              <a:t>the object slows down and moves in a straight line.</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3835878" y="2038380"/>
            <a:ext cx="5195234" cy="4240480"/>
          </a:xfrm>
          <a:prstGeom prst="rect">
            <a:avLst/>
          </a:prstGeom>
        </p:spPr>
      </p:pic>
    </p:spTree>
    <p:extLst>
      <p:ext uri="{BB962C8B-B14F-4D97-AF65-F5344CB8AC3E}">
        <p14:creationId xmlns:p14="http://schemas.microsoft.com/office/powerpoint/2010/main" val="29667836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600" dirty="0" smtClean="0"/>
              <a:t>Exit Ticket</a:t>
            </a:r>
            <a:endParaRPr lang="en-US" sz="6600" dirty="0"/>
          </a:p>
        </p:txBody>
      </p:sp>
      <p:sp>
        <p:nvSpPr>
          <p:cNvPr id="2" name="Content Placeholder 1"/>
          <p:cNvSpPr>
            <a:spLocks noGrp="1"/>
          </p:cNvSpPr>
          <p:nvPr>
            <p:ph idx="1"/>
          </p:nvPr>
        </p:nvSpPr>
        <p:spPr>
          <a:xfrm>
            <a:off x="210300" y="1851575"/>
            <a:ext cx="8611091" cy="4183737"/>
          </a:xfrm>
        </p:spPr>
        <p:txBody>
          <a:bodyPr>
            <a:normAutofit fontScale="85000" lnSpcReduction="20000"/>
          </a:bodyPr>
          <a:lstStyle/>
          <a:p>
            <a:endParaRPr lang="en-US" sz="4400" dirty="0" smtClean="0"/>
          </a:p>
          <a:p>
            <a:r>
              <a:rPr lang="en-US" sz="4400" dirty="0" smtClean="0"/>
              <a:t>If I want to keep an object moving, do I need to keep applying a force?</a:t>
            </a:r>
          </a:p>
          <a:p>
            <a:pPr marL="0" indent="0">
              <a:buNone/>
            </a:pPr>
            <a:endParaRPr lang="en-US" sz="4400" dirty="0" smtClean="0"/>
          </a:p>
          <a:p>
            <a:pPr marL="0" indent="0">
              <a:buNone/>
            </a:pPr>
            <a:r>
              <a:rPr lang="en-US" sz="2600" dirty="0" smtClean="0">
                <a:solidFill>
                  <a:srgbClr val="FF0000"/>
                </a:solidFill>
              </a:rPr>
              <a:t>A.  Objects eventually stop because a force – such as friction or gravity- acts against the object’s motion.  Once an object is in motion, the energy that was used to initiate the motion is irrelevant.  In the absence of forces acting against that motion, a moving object would, in fact, continue to move forever!  This is true of a bouncing ball, a speeding care, a galloping horse and a shooting star.</a:t>
            </a:r>
            <a:endParaRPr lang="en-US" sz="2600" dirty="0">
              <a:solidFill>
                <a:srgbClr val="FF0000"/>
              </a:solidFill>
            </a:endParaRPr>
          </a:p>
          <a:p>
            <a:pPr marL="0" indent="0">
              <a:buNone/>
            </a:pPr>
            <a:endParaRPr lang="en-US" sz="4400" dirty="0"/>
          </a:p>
        </p:txBody>
      </p:sp>
    </p:spTree>
    <p:extLst>
      <p:ext uri="{BB962C8B-B14F-4D97-AF65-F5344CB8AC3E}">
        <p14:creationId xmlns:p14="http://schemas.microsoft.com/office/powerpoint/2010/main" val="3079294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heckerboard(across)">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Chapter 13 </a:t>
            </a:r>
            <a:br>
              <a:rPr lang="en-US" dirty="0" smtClean="0"/>
            </a:br>
            <a:r>
              <a:rPr lang="en-US" dirty="0" smtClean="0"/>
              <a:t>(Lesson 3)Day 9</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15467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7415" y="346327"/>
            <a:ext cx="7399416" cy="646331"/>
          </a:xfrm>
          <a:prstGeom prst="rect">
            <a:avLst/>
          </a:prstGeom>
          <a:noFill/>
        </p:spPr>
        <p:txBody>
          <a:bodyPr wrap="square" rtlCol="0">
            <a:spAutoFit/>
          </a:bodyPr>
          <a:lstStyle/>
          <a:p>
            <a:pPr algn="ctr"/>
            <a:r>
              <a:rPr lang="en-US" sz="3600" dirty="0" smtClean="0">
                <a:latin typeface="Engravers MT"/>
                <a:cs typeface="Engravers MT"/>
              </a:rPr>
              <a:t>CHAPTER 13 LESSON 3</a:t>
            </a:r>
            <a:endParaRPr lang="en-US" sz="3600" dirty="0">
              <a:latin typeface="Engravers MT"/>
              <a:cs typeface="Engravers MT"/>
            </a:endParaRPr>
          </a:p>
        </p:txBody>
      </p:sp>
      <p:pic>
        <p:nvPicPr>
          <p:cNvPr id="7" name="Picture 6"/>
          <p:cNvPicPr>
            <a:picLocks noChangeAspect="1"/>
          </p:cNvPicPr>
          <p:nvPr/>
        </p:nvPicPr>
        <p:blipFill>
          <a:blip r:embed="rId2"/>
          <a:stretch>
            <a:fillRect/>
          </a:stretch>
        </p:blipFill>
        <p:spPr>
          <a:xfrm>
            <a:off x="1053482" y="949367"/>
            <a:ext cx="6955862" cy="3971365"/>
          </a:xfrm>
          <a:prstGeom prst="rect">
            <a:avLst/>
          </a:prstGeom>
        </p:spPr>
      </p:pic>
      <p:sp>
        <p:nvSpPr>
          <p:cNvPr id="8" name="TextBox 7"/>
          <p:cNvSpPr txBox="1"/>
          <p:nvPr/>
        </p:nvSpPr>
        <p:spPr>
          <a:xfrm>
            <a:off x="375212" y="5042118"/>
            <a:ext cx="8139225" cy="1815882"/>
          </a:xfrm>
          <a:prstGeom prst="rect">
            <a:avLst/>
          </a:prstGeom>
          <a:noFill/>
        </p:spPr>
        <p:txBody>
          <a:bodyPr wrap="square" rtlCol="0">
            <a:spAutoFit/>
          </a:bodyPr>
          <a:lstStyle/>
          <a:p>
            <a:pPr algn="ctr"/>
            <a:r>
              <a:rPr lang="en-US" sz="3200" dirty="0" smtClean="0"/>
              <a:t>I can identify </a:t>
            </a:r>
            <a:r>
              <a:rPr lang="en-US" sz="3200" dirty="0" smtClean="0"/>
              <a:t>how </a:t>
            </a:r>
            <a:r>
              <a:rPr lang="en-US" sz="3200" dirty="0" smtClean="0"/>
              <a:t>Newton’s </a:t>
            </a:r>
            <a:r>
              <a:rPr lang="en-US" sz="3200" dirty="0" smtClean="0"/>
              <a:t>laws of motion relate to the movement of objects.</a:t>
            </a:r>
          </a:p>
          <a:p>
            <a:endParaRPr lang="en-US" sz="1200" dirty="0" smtClean="0"/>
          </a:p>
          <a:p>
            <a:endParaRPr lang="en-US" sz="1200" dirty="0"/>
          </a:p>
          <a:p>
            <a:r>
              <a:rPr lang="en-US" sz="1200" dirty="0" smtClean="0"/>
              <a:t>	GLE</a:t>
            </a:r>
            <a:r>
              <a:rPr lang="en-US" sz="1200" dirty="0"/>
              <a:t>: 0707.11.4  Investigate now Newton’s laws of motion explain an object’s movement</a:t>
            </a:r>
          </a:p>
          <a:p>
            <a:endParaRPr lang="en-US" sz="1200" dirty="0"/>
          </a:p>
        </p:txBody>
      </p:sp>
    </p:spTree>
    <p:extLst>
      <p:ext uri="{BB962C8B-B14F-4D97-AF65-F5344CB8AC3E}">
        <p14:creationId xmlns:p14="http://schemas.microsoft.com/office/powerpoint/2010/main" val="18371896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You Will Learn</a:t>
            </a:r>
            <a:endParaRPr lang="en-US" dirty="0"/>
          </a:p>
        </p:txBody>
      </p:sp>
      <p:sp>
        <p:nvSpPr>
          <p:cNvPr id="3" name="Content Placeholder 2"/>
          <p:cNvSpPr>
            <a:spLocks noGrp="1"/>
          </p:cNvSpPr>
          <p:nvPr>
            <p:ph idx="1"/>
          </p:nvPr>
        </p:nvSpPr>
        <p:spPr>
          <a:xfrm>
            <a:off x="267385" y="1203353"/>
            <a:ext cx="8667721" cy="5236816"/>
          </a:xfrm>
        </p:spPr>
        <p:txBody>
          <a:bodyPr/>
          <a:lstStyle/>
          <a:p>
            <a:r>
              <a:rPr lang="en-US" sz="2800" dirty="0" smtClean="0"/>
              <a:t>How balanced </a:t>
            </a:r>
            <a:r>
              <a:rPr lang="en-US" sz="2800" dirty="0" smtClean="0"/>
              <a:t>forces affect </a:t>
            </a:r>
            <a:r>
              <a:rPr lang="en-US" sz="2800" dirty="0" smtClean="0"/>
              <a:t>motion</a:t>
            </a:r>
          </a:p>
          <a:p>
            <a:r>
              <a:rPr lang="en-US" sz="2800" dirty="0" smtClean="0"/>
              <a:t>What Newton’s first law says </a:t>
            </a:r>
          </a:p>
          <a:p>
            <a:r>
              <a:rPr lang="en-US" sz="2800" dirty="0" smtClean="0"/>
              <a:t>How it looks in real life </a:t>
            </a:r>
            <a:endParaRPr lang="en-US" sz="2800" dirty="0" smtClean="0"/>
          </a:p>
          <a:p>
            <a:endParaRPr lang="en-US" dirty="0"/>
          </a:p>
          <a:p>
            <a:endParaRPr lang="en-US" dirty="0" smtClean="0"/>
          </a:p>
        </p:txBody>
      </p:sp>
    </p:spTree>
    <p:extLst>
      <p:ext uri="{BB962C8B-B14F-4D97-AF65-F5344CB8AC3E}">
        <p14:creationId xmlns:p14="http://schemas.microsoft.com/office/powerpoint/2010/main" val="26654127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Mastery Looks Like</a:t>
            </a:r>
            <a:endParaRPr lang="en-US" dirty="0"/>
          </a:p>
        </p:txBody>
      </p:sp>
      <p:pic>
        <p:nvPicPr>
          <p:cNvPr id="6" name="Picture 5" descr="Screen Shot 2014-08-20 at 10.2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37902"/>
            <a:ext cx="8001000" cy="2743200"/>
          </a:xfrm>
          <a:prstGeom prst="rect">
            <a:avLst/>
          </a:prstGeom>
        </p:spPr>
      </p:pic>
    </p:spTree>
    <p:extLst>
      <p:ext uri="{BB962C8B-B14F-4D97-AF65-F5344CB8AC3E}">
        <p14:creationId xmlns:p14="http://schemas.microsoft.com/office/powerpoint/2010/main" val="5672127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it’s Important</a:t>
            </a:r>
            <a:endParaRPr lang="en-US" dirty="0"/>
          </a:p>
        </p:txBody>
      </p:sp>
      <p:sp>
        <p:nvSpPr>
          <p:cNvPr id="3" name="Content Placeholder 2"/>
          <p:cNvSpPr>
            <a:spLocks noGrp="1"/>
          </p:cNvSpPr>
          <p:nvPr>
            <p:ph idx="1"/>
          </p:nvPr>
        </p:nvSpPr>
        <p:spPr/>
        <p:txBody>
          <a:bodyPr/>
          <a:lstStyle/>
          <a:p>
            <a:r>
              <a:rPr lang="en-US" dirty="0" smtClean="0"/>
              <a:t>Newton’s three laws explain how forces cause motion to change.</a:t>
            </a:r>
          </a:p>
          <a:p>
            <a:endParaRPr lang="en-US" dirty="0"/>
          </a:p>
        </p:txBody>
      </p:sp>
    </p:spTree>
    <p:extLst>
      <p:ext uri="{BB962C8B-B14F-4D97-AF65-F5344CB8AC3E}">
        <p14:creationId xmlns:p14="http://schemas.microsoft.com/office/powerpoint/2010/main" val="4811935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073" y="1677360"/>
            <a:ext cx="4430393" cy="7386636"/>
          </a:xfrm>
          <a:prstGeom prst="rect">
            <a:avLst/>
          </a:prstGeom>
          <a:noFill/>
        </p:spPr>
        <p:txBody>
          <a:bodyPr wrap="square" rtlCol="0">
            <a:spAutoFit/>
          </a:bodyPr>
          <a:lstStyle/>
          <a:p>
            <a:pPr marL="342900" indent="-342900">
              <a:buFont typeface="Arial"/>
              <a:buChar char="•"/>
            </a:pPr>
            <a:r>
              <a:rPr lang="en-US" sz="2400" dirty="0" smtClean="0"/>
              <a:t>Changes in motion are caused by the forces that act on them</a:t>
            </a:r>
            <a:r>
              <a:rPr lang="en-US" sz="2400" dirty="0" smtClean="0"/>
              <a:t>.</a:t>
            </a:r>
          </a:p>
          <a:p>
            <a:endParaRPr lang="en-US" sz="2400" dirty="0" smtClean="0"/>
          </a:p>
          <a:p>
            <a:pPr marL="800100" lvl="1" indent="-342900">
              <a:buFont typeface="Arial"/>
              <a:buChar char="•"/>
            </a:pPr>
            <a:r>
              <a:rPr lang="en-US" sz="2400" dirty="0" smtClean="0"/>
              <a:t>ex.  Galaxies in the universe, planets in the solar system, and cars on a busy </a:t>
            </a:r>
            <a:r>
              <a:rPr lang="en-US" sz="2400" dirty="0" smtClean="0"/>
              <a:t>street</a:t>
            </a:r>
          </a:p>
          <a:p>
            <a:pPr lvl="1"/>
            <a:endParaRPr lang="en-US" sz="2400" dirty="0"/>
          </a:p>
          <a:p>
            <a:pPr marL="342900" indent="-342900">
              <a:buFont typeface="Arial"/>
              <a:buChar char="•"/>
            </a:pPr>
            <a:r>
              <a:rPr lang="en-US" sz="2400" dirty="0" smtClean="0"/>
              <a:t>Laws were first presented by Sir Isaac Newton – 1687.</a:t>
            </a:r>
          </a:p>
          <a:p>
            <a:pPr marL="342900" indent="-342900">
              <a:buFont typeface="Arial"/>
              <a:buChar char="•"/>
            </a:pPr>
            <a:endParaRPr lang="en-US" sz="2400" dirty="0" smtClean="0"/>
          </a:p>
          <a:p>
            <a:pPr marL="342900" indent="-342900">
              <a:buFont typeface="Arial"/>
              <a:buChar char="•"/>
            </a:pPr>
            <a:r>
              <a:rPr lang="en-US" sz="2400" dirty="0" smtClean="0"/>
              <a:t>These rules apply to all objects</a:t>
            </a:r>
            <a:endParaRPr lang="en-US" sz="2400" dirty="0"/>
          </a:p>
          <a:p>
            <a:pPr marL="342900" indent="-342900">
              <a:buFont typeface="Arial"/>
              <a:buChar char="•"/>
            </a:pPr>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p:nvPr/>
        </p:nvSpPr>
        <p:spPr>
          <a:xfrm>
            <a:off x="229073" y="33058"/>
            <a:ext cx="4533239" cy="1569660"/>
          </a:xfrm>
          <a:prstGeom prst="rect">
            <a:avLst/>
          </a:prstGeom>
          <a:noFill/>
        </p:spPr>
        <p:txBody>
          <a:bodyPr wrap="square" rtlCol="0">
            <a:spAutoFit/>
          </a:bodyPr>
          <a:lstStyle/>
          <a:p>
            <a:r>
              <a:rPr lang="en-US" sz="4800" dirty="0" smtClean="0"/>
              <a:t>I.  Newton’s </a:t>
            </a:r>
            <a:r>
              <a:rPr lang="en-US" sz="4800" dirty="0" smtClean="0"/>
              <a:t>Laws   </a:t>
            </a:r>
            <a:endParaRPr lang="en-US" sz="4800" dirty="0" smtClean="0"/>
          </a:p>
          <a:p>
            <a:r>
              <a:rPr lang="en-US" sz="4800" dirty="0"/>
              <a:t> </a:t>
            </a:r>
            <a:r>
              <a:rPr lang="en-US" sz="4800" dirty="0" smtClean="0"/>
              <a:t>   of </a:t>
            </a:r>
            <a:r>
              <a:rPr lang="en-US" sz="4800" dirty="0" smtClean="0"/>
              <a:t>Motion</a:t>
            </a:r>
            <a:endParaRPr lang="en-US" sz="4800" dirty="0"/>
          </a:p>
        </p:txBody>
      </p:sp>
      <p:pic>
        <p:nvPicPr>
          <p:cNvPr id="7" name="Picture 6"/>
          <p:cNvPicPr>
            <a:picLocks noChangeAspect="1"/>
          </p:cNvPicPr>
          <p:nvPr/>
        </p:nvPicPr>
        <p:blipFill>
          <a:blip r:embed="rId3"/>
          <a:stretch>
            <a:fillRect/>
          </a:stretch>
        </p:blipFill>
        <p:spPr>
          <a:xfrm>
            <a:off x="4762312" y="33058"/>
            <a:ext cx="5064369" cy="6858000"/>
          </a:xfrm>
          <a:prstGeom prst="rect">
            <a:avLst/>
          </a:prstGeom>
        </p:spPr>
      </p:pic>
    </p:spTree>
    <p:extLst>
      <p:ext uri="{BB962C8B-B14F-4D97-AF65-F5344CB8AC3E}">
        <p14:creationId xmlns:p14="http://schemas.microsoft.com/office/powerpoint/2010/main" val="6590178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25200" y="2243144"/>
            <a:ext cx="4401013" cy="3300760"/>
          </a:xfrm>
          <a:prstGeom prst="rect">
            <a:avLst/>
          </a:prstGeom>
        </p:spPr>
      </p:pic>
      <p:sp>
        <p:nvSpPr>
          <p:cNvPr id="2" name="Title 1"/>
          <p:cNvSpPr>
            <a:spLocks noGrp="1"/>
          </p:cNvSpPr>
          <p:nvPr>
            <p:ph type="title"/>
          </p:nvPr>
        </p:nvSpPr>
        <p:spPr>
          <a:xfrm>
            <a:off x="216471" y="338328"/>
            <a:ext cx="4358236" cy="1252728"/>
          </a:xfrm>
        </p:spPr>
        <p:txBody>
          <a:bodyPr>
            <a:normAutofit fontScale="90000"/>
          </a:bodyPr>
          <a:lstStyle/>
          <a:p>
            <a:r>
              <a:rPr lang="en-US" dirty="0" smtClean="0">
                <a:solidFill>
                  <a:schemeClr val="tx1"/>
                </a:solidFill>
              </a:rPr>
              <a:t>II.  The First Law of Motion</a:t>
            </a:r>
            <a:endParaRPr lang="en-US" dirty="0">
              <a:solidFill>
                <a:schemeClr val="tx1"/>
              </a:solidFill>
            </a:endParaRPr>
          </a:p>
        </p:txBody>
      </p:sp>
      <p:sp>
        <p:nvSpPr>
          <p:cNvPr id="3" name="Content Placeholder 2"/>
          <p:cNvSpPr>
            <a:spLocks noGrp="1"/>
          </p:cNvSpPr>
          <p:nvPr>
            <p:ph idx="1"/>
          </p:nvPr>
        </p:nvSpPr>
        <p:spPr>
          <a:xfrm>
            <a:off x="1" y="1774927"/>
            <a:ext cx="4725199" cy="4920732"/>
          </a:xfrm>
        </p:spPr>
        <p:txBody>
          <a:bodyPr>
            <a:normAutofit fontScale="77500" lnSpcReduction="20000"/>
          </a:bodyPr>
          <a:lstStyle/>
          <a:p>
            <a:r>
              <a:rPr lang="en-US" dirty="0" smtClean="0">
                <a:solidFill>
                  <a:srgbClr val="FF0000"/>
                </a:solidFill>
              </a:rPr>
              <a:t>How does an object move if the forces acting on it are balanced?</a:t>
            </a:r>
          </a:p>
          <a:p>
            <a:endParaRPr lang="en-US" dirty="0"/>
          </a:p>
          <a:p>
            <a:r>
              <a:rPr lang="en-US" dirty="0" smtClean="0"/>
              <a:t>If </a:t>
            </a:r>
            <a:r>
              <a:rPr lang="en-US" dirty="0" smtClean="0"/>
              <a:t>the forces acting </a:t>
            </a:r>
            <a:r>
              <a:rPr lang="en-US" dirty="0" smtClean="0"/>
              <a:t>on an object are balanced, then an object at rest remains at rest and an object in motion keeps moving in a straight line with constant speed</a:t>
            </a:r>
            <a:r>
              <a:rPr lang="en-US" dirty="0" smtClean="0"/>
              <a:t>.</a:t>
            </a:r>
          </a:p>
          <a:p>
            <a:pPr marL="0" indent="0">
              <a:buNone/>
            </a:pPr>
            <a:endParaRPr lang="en-US" dirty="0" smtClean="0"/>
          </a:p>
          <a:p>
            <a:r>
              <a:rPr lang="en-US" dirty="0" smtClean="0"/>
              <a:t>When the forces on an object are balanced, the motion of the object doesn’t change</a:t>
            </a:r>
            <a:endParaRPr lang="en-US" dirty="0"/>
          </a:p>
        </p:txBody>
      </p:sp>
      <p:sp>
        <p:nvSpPr>
          <p:cNvPr id="4" name="TextBox 3"/>
          <p:cNvSpPr txBox="1"/>
          <p:nvPr/>
        </p:nvSpPr>
        <p:spPr>
          <a:xfrm>
            <a:off x="2040430" y="6368670"/>
            <a:ext cx="5858969" cy="646331"/>
          </a:xfrm>
          <a:prstGeom prst="rect">
            <a:avLst/>
          </a:prstGeom>
          <a:noFill/>
        </p:spPr>
        <p:txBody>
          <a:bodyPr wrap="square" rtlCol="0">
            <a:spAutoFit/>
          </a:bodyPr>
          <a:lstStyle/>
          <a:p>
            <a:r>
              <a:rPr lang="en-US" dirty="0" smtClean="0">
                <a:hlinkClick r:id="rId3"/>
              </a:rPr>
              <a:t>https://www.youtube.com/watch?v=Q0Wz5P0JdeU</a:t>
            </a:r>
            <a:endParaRPr lang="en-US" dirty="0" smtClean="0"/>
          </a:p>
          <a:p>
            <a:endParaRPr lang="en-US" dirty="0"/>
          </a:p>
        </p:txBody>
      </p:sp>
    </p:spTree>
    <p:extLst>
      <p:ext uri="{BB962C8B-B14F-4D97-AF65-F5344CB8AC3E}">
        <p14:creationId xmlns:p14="http://schemas.microsoft.com/office/powerpoint/2010/main" val="759953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41446" y="4232970"/>
            <a:ext cx="3702553" cy="2625030"/>
          </a:xfrm>
          <a:prstGeom prst="rect">
            <a:avLst/>
          </a:prstGeom>
        </p:spPr>
      </p:pic>
      <p:sp>
        <p:nvSpPr>
          <p:cNvPr id="2" name="Title 1"/>
          <p:cNvSpPr>
            <a:spLocks noGrp="1"/>
          </p:cNvSpPr>
          <p:nvPr>
            <p:ph type="title"/>
          </p:nvPr>
        </p:nvSpPr>
        <p:spPr>
          <a:xfrm>
            <a:off x="150505" y="20861"/>
            <a:ext cx="4348406" cy="1580902"/>
          </a:xfrm>
        </p:spPr>
        <p:txBody>
          <a:bodyPr/>
          <a:lstStyle/>
          <a:p>
            <a:pPr algn="l"/>
            <a:r>
              <a:rPr lang="en-US" dirty="0" smtClean="0">
                <a:solidFill>
                  <a:srgbClr val="000000"/>
                </a:solidFill>
              </a:rPr>
              <a:t>II. First Law of   </a:t>
            </a:r>
            <a:br>
              <a:rPr lang="en-US" dirty="0" smtClean="0">
                <a:solidFill>
                  <a:srgbClr val="000000"/>
                </a:solidFill>
              </a:rPr>
            </a:br>
            <a:r>
              <a:rPr lang="en-US" dirty="0">
                <a:solidFill>
                  <a:srgbClr val="000000"/>
                </a:solidFill>
              </a:rPr>
              <a:t> </a:t>
            </a:r>
            <a:r>
              <a:rPr lang="en-US" dirty="0" smtClean="0">
                <a:solidFill>
                  <a:srgbClr val="000000"/>
                </a:solidFill>
              </a:rPr>
              <a:t>   Motion cont.</a:t>
            </a:r>
            <a:endParaRPr lang="en-US" dirty="0">
              <a:solidFill>
                <a:srgbClr val="000000"/>
              </a:solidFill>
            </a:endParaRPr>
          </a:p>
        </p:txBody>
      </p:sp>
      <p:sp>
        <p:nvSpPr>
          <p:cNvPr id="3" name="Content Placeholder 2"/>
          <p:cNvSpPr>
            <a:spLocks noGrp="1"/>
          </p:cNvSpPr>
          <p:nvPr>
            <p:ph idx="1"/>
          </p:nvPr>
        </p:nvSpPr>
        <p:spPr>
          <a:xfrm>
            <a:off x="150504" y="1866528"/>
            <a:ext cx="5939483" cy="5139884"/>
          </a:xfrm>
        </p:spPr>
        <p:txBody>
          <a:bodyPr>
            <a:normAutofit fontScale="55000" lnSpcReduction="20000"/>
          </a:bodyPr>
          <a:lstStyle/>
          <a:p>
            <a:r>
              <a:rPr lang="en-US" dirty="0" smtClean="0"/>
              <a:t>Why does the net force acting on the basketball in Figure 14 cause it to move in a curved path</a:t>
            </a:r>
            <a:r>
              <a:rPr lang="en-US" dirty="0"/>
              <a:t>? see 410 </a:t>
            </a:r>
            <a:endParaRPr lang="en-US" dirty="0" smtClean="0"/>
          </a:p>
          <a:p>
            <a:endParaRPr lang="en-US" dirty="0"/>
          </a:p>
          <a:p>
            <a:r>
              <a:rPr lang="en-US" dirty="0" smtClean="0"/>
              <a:t>According to the first law, the </a:t>
            </a:r>
            <a:r>
              <a:rPr lang="en-US" b="1" dirty="0" smtClean="0">
                <a:solidFill>
                  <a:srgbClr val="FF0000"/>
                </a:solidFill>
              </a:rPr>
              <a:t>net force</a:t>
            </a:r>
            <a:r>
              <a:rPr lang="en-US" dirty="0" smtClean="0"/>
              <a:t> acting on the object must </a:t>
            </a:r>
            <a:r>
              <a:rPr lang="en-US" u="sng" dirty="0" smtClean="0"/>
              <a:t>not</a:t>
            </a:r>
            <a:r>
              <a:rPr lang="en-US" dirty="0" smtClean="0"/>
              <a:t> be zero for an object to change speed or direction.</a:t>
            </a:r>
          </a:p>
          <a:p>
            <a:pPr marL="0" indent="0">
              <a:buNone/>
            </a:pPr>
            <a:endParaRPr lang="en-US" dirty="0" smtClean="0"/>
          </a:p>
          <a:p>
            <a:r>
              <a:rPr lang="en-US" dirty="0">
                <a:hlinkClick r:id="rId3"/>
              </a:rPr>
              <a:t>https://www.youtube.com/watch?v=</a:t>
            </a:r>
            <a:r>
              <a:rPr lang="en-US" dirty="0" smtClean="0">
                <a:hlinkClick r:id="rId3"/>
              </a:rPr>
              <a:t>t8WEcA_VqHQ</a:t>
            </a:r>
            <a:endParaRPr lang="en-US" dirty="0" smtClean="0"/>
          </a:p>
          <a:p>
            <a:pPr marL="0" indent="0">
              <a:buNone/>
            </a:pPr>
            <a:endParaRPr lang="en-US" dirty="0" smtClean="0"/>
          </a:p>
          <a:p>
            <a:pPr marL="514350" indent="-514350">
              <a:buAutoNum type="alphaUcPeriod"/>
            </a:pPr>
            <a:r>
              <a:rPr lang="en-US" sz="3300" dirty="0" smtClean="0">
                <a:solidFill>
                  <a:srgbClr val="FF0000"/>
                </a:solidFill>
              </a:rPr>
              <a:t>Changing </a:t>
            </a:r>
            <a:r>
              <a:rPr lang="en-US" sz="3300" dirty="0" smtClean="0">
                <a:solidFill>
                  <a:srgbClr val="FF0000"/>
                </a:solidFill>
              </a:rPr>
              <a:t>Direction</a:t>
            </a:r>
          </a:p>
          <a:p>
            <a:pPr marL="514350" indent="-514350">
              <a:buAutoNum type="alphaUcPeriod"/>
            </a:pPr>
            <a:endParaRPr lang="en-US" sz="3300" dirty="0" smtClean="0">
              <a:solidFill>
                <a:srgbClr val="FF0000"/>
              </a:solidFill>
            </a:endParaRPr>
          </a:p>
          <a:p>
            <a:pPr marL="0" indent="0">
              <a:buNone/>
            </a:pPr>
            <a:r>
              <a:rPr lang="en-US" dirty="0" smtClean="0"/>
              <a:t>       1.  A moving obj. changes direction when the net force </a:t>
            </a:r>
          </a:p>
          <a:p>
            <a:pPr marL="0" indent="0">
              <a:buNone/>
            </a:pPr>
            <a:r>
              <a:rPr lang="en-US" dirty="0"/>
              <a:t> </a:t>
            </a:r>
            <a:r>
              <a:rPr lang="en-US" dirty="0" smtClean="0"/>
              <a:t>          acting on the obj. is  not in the same direction as the </a:t>
            </a:r>
          </a:p>
          <a:p>
            <a:pPr marL="0" indent="0">
              <a:buNone/>
            </a:pPr>
            <a:r>
              <a:rPr lang="en-US" dirty="0"/>
              <a:t> </a:t>
            </a:r>
            <a:r>
              <a:rPr lang="en-US" dirty="0" smtClean="0"/>
              <a:t>           object’s motion</a:t>
            </a:r>
            <a:r>
              <a:rPr lang="en-US" dirty="0" smtClean="0"/>
              <a:t>.</a:t>
            </a:r>
          </a:p>
          <a:p>
            <a:pPr marL="0" indent="0">
              <a:buNone/>
            </a:pPr>
            <a:endParaRPr lang="en-US" dirty="0" smtClean="0"/>
          </a:p>
          <a:p>
            <a:pPr marL="0" indent="0">
              <a:buNone/>
            </a:pPr>
            <a:r>
              <a:rPr lang="en-US" dirty="0" smtClean="0"/>
              <a:t>      2.  Then, the direction of motion curves toward the 	direction of the unbalanced force.</a:t>
            </a:r>
          </a:p>
          <a:p>
            <a:pPr marL="0" indent="0">
              <a:buNone/>
            </a:pPr>
            <a:r>
              <a:rPr lang="en-US" dirty="0" smtClean="0"/>
              <a:t>	see 410 Figure 14</a:t>
            </a:r>
            <a:endParaRPr lang="en-US" dirty="0"/>
          </a:p>
          <a:p>
            <a:pPr marL="0" indent="0">
              <a:buNone/>
            </a:pPr>
            <a:endParaRPr lang="en-US" dirty="0" smtClean="0"/>
          </a:p>
        </p:txBody>
      </p:sp>
      <p:pic>
        <p:nvPicPr>
          <p:cNvPr id="4" name="Picture 3" descr="cc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5345687" y="225274"/>
            <a:ext cx="3380806" cy="164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7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linds(horizontal)">
                                      <p:cBhvr>
                                        <p:cTn id="46" dur="5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blinds(horizontal)">
                                      <p:cBhvr>
                                        <p:cTn id="51" dur="5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blinds(horizontal)">
                                      <p:cBhvr>
                                        <p:cTn id="5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1722</TotalTime>
  <Words>514</Words>
  <Application>Microsoft Macintosh PowerPoint</Application>
  <PresentationFormat>On-screen Show (4:3)</PresentationFormat>
  <Paragraphs>76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August 21, 2014</vt:lpstr>
      <vt:lpstr>Chapter 13  (Lesson 3)Day 9</vt:lpstr>
      <vt:lpstr>PowerPoint Presentation</vt:lpstr>
      <vt:lpstr>What You Will Learn</vt:lpstr>
      <vt:lpstr>What Mastery Looks Like</vt:lpstr>
      <vt:lpstr>Why it’s Important</vt:lpstr>
      <vt:lpstr>PowerPoint Presentation</vt:lpstr>
      <vt:lpstr>II.  The First Law of Motion</vt:lpstr>
      <vt:lpstr>II. First Law of        Motion cont.</vt:lpstr>
      <vt:lpstr>II.  First Law of  Motion cont.</vt:lpstr>
      <vt:lpstr>Exit Ticket</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Lesson 3  Day 1</dc:title>
  <dc:creator>ccross</dc:creator>
  <cp:lastModifiedBy>ccross</cp:lastModifiedBy>
  <cp:revision>7</cp:revision>
  <cp:lastPrinted>2014-08-21T13:45:08Z</cp:lastPrinted>
  <dcterms:created xsi:type="dcterms:W3CDTF">2014-08-20T20:03:40Z</dcterms:created>
  <dcterms:modified xsi:type="dcterms:W3CDTF">2014-08-22T00:46:04Z</dcterms:modified>
</cp:coreProperties>
</file>