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0" r:id="rId2"/>
    <p:sldId id="256" r:id="rId3"/>
    <p:sldId id="257" r:id="rId4"/>
    <p:sldId id="263" r:id="rId5"/>
    <p:sldId id="262" r:id="rId6"/>
    <p:sldId id="258" r:id="rId7"/>
    <p:sldId id="259" r:id="rId8"/>
    <p:sldId id="261" r:id="rId9"/>
    <p:sldId id="264" r:id="rId10"/>
    <p:sldId id="265" r:id="rId11"/>
    <p:sldId id="266" r:id="rId12"/>
    <p:sldId id="267" r:id="rId13"/>
    <p:sldId id="268" r:id="rId14"/>
    <p:sldId id="269" r:id="rId15"/>
    <p:sldId id="271" r:id="rId16"/>
    <p:sldId id="270"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6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94654-A749-2B4F-9858-5BE1D6A4702F}" type="datetimeFigureOut">
              <a:rPr lang="en-US" smtClean="0"/>
              <a:t>8/14/14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087B6-C32F-FF41-A8E3-F916410B5DC8}" type="slidenum">
              <a:rPr lang="en-US" smtClean="0"/>
              <a:t>‹#›</a:t>
            </a:fld>
            <a:endParaRPr lang="en-US"/>
          </a:p>
        </p:txBody>
      </p:sp>
    </p:spTree>
    <p:extLst>
      <p:ext uri="{BB962C8B-B14F-4D97-AF65-F5344CB8AC3E}">
        <p14:creationId xmlns:p14="http://schemas.microsoft.com/office/powerpoint/2010/main" val="30743919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physics.tutorvista.com/motion/free-fall.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C2FD0461-72B1-904B-B287-687C7D46E0F2}" type="slidenum">
              <a:rPr lang="en-US" smtClean="0"/>
              <a:t>1</a:t>
            </a:fld>
            <a:endParaRPr lang="en-US"/>
          </a:p>
        </p:txBody>
      </p:sp>
    </p:spTree>
    <p:extLst>
      <p:ext uri="{BB962C8B-B14F-4D97-AF65-F5344CB8AC3E}">
        <p14:creationId xmlns:p14="http://schemas.microsoft.com/office/powerpoint/2010/main" val="399555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www.brainpop.com</a:t>
            </a:r>
            <a:r>
              <a:rPr lang="en-US" dirty="0" smtClean="0"/>
              <a:t>/science/</a:t>
            </a:r>
            <a:r>
              <a:rPr lang="en-US" dirty="0" err="1" smtClean="0"/>
              <a:t>motionsforcesandtime</a:t>
            </a:r>
            <a:r>
              <a:rPr lang="en-US" dirty="0" smtClean="0"/>
              <a:t>/force/</a:t>
            </a:r>
            <a:endParaRPr lang="en-US" dirty="0"/>
          </a:p>
        </p:txBody>
      </p:sp>
      <p:sp>
        <p:nvSpPr>
          <p:cNvPr id="4" name="Slide Number Placeholder 3"/>
          <p:cNvSpPr>
            <a:spLocks noGrp="1"/>
          </p:cNvSpPr>
          <p:nvPr>
            <p:ph type="sldNum" sz="quarter" idx="10"/>
          </p:nvPr>
        </p:nvSpPr>
        <p:spPr/>
        <p:txBody>
          <a:bodyPr/>
          <a:lstStyle/>
          <a:p>
            <a:fld id="{AF6087B6-C32F-FF41-A8E3-F916410B5DC8}" type="slidenum">
              <a:rPr lang="en-US" smtClean="0"/>
              <a:t>3</a:t>
            </a:fld>
            <a:endParaRPr lang="en-US"/>
          </a:p>
        </p:txBody>
      </p:sp>
    </p:spTree>
    <p:extLst>
      <p:ext uri="{BB962C8B-B14F-4D97-AF65-F5344CB8AC3E}">
        <p14:creationId xmlns:p14="http://schemas.microsoft.com/office/powerpoint/2010/main" val="396289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 is the answer to both. </a:t>
            </a:r>
            <a:endParaRPr lang="en-US" dirty="0"/>
          </a:p>
        </p:txBody>
      </p:sp>
      <p:sp>
        <p:nvSpPr>
          <p:cNvPr id="4" name="Slide Number Placeholder 3"/>
          <p:cNvSpPr>
            <a:spLocks noGrp="1"/>
          </p:cNvSpPr>
          <p:nvPr>
            <p:ph type="sldNum" sz="quarter" idx="10"/>
          </p:nvPr>
        </p:nvSpPr>
        <p:spPr/>
        <p:txBody>
          <a:bodyPr/>
          <a:lstStyle/>
          <a:p>
            <a:fld id="{AF6087B6-C32F-FF41-A8E3-F916410B5DC8}" type="slidenum">
              <a:rPr lang="en-US" smtClean="0"/>
              <a:t>5</a:t>
            </a:fld>
            <a:endParaRPr lang="en-US"/>
          </a:p>
        </p:txBody>
      </p:sp>
    </p:spTree>
    <p:extLst>
      <p:ext uri="{BB962C8B-B14F-4D97-AF65-F5344CB8AC3E}">
        <p14:creationId xmlns:p14="http://schemas.microsoft.com/office/powerpoint/2010/main" val="91428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Apple falling down from the tree is the best and most popular example of non contact force viz. gravity.</a:t>
            </a:r>
          </a:p>
          <a:p>
            <a:r>
              <a:rPr lang="en-US" sz="1200" kern="1200" dirty="0" smtClean="0">
                <a:solidFill>
                  <a:schemeClr val="tx1"/>
                </a:solidFill>
                <a:latin typeface="+mn-lt"/>
                <a:ea typeface="+mn-ea"/>
                <a:cs typeface="+mn-cs"/>
              </a:rPr>
              <a:t>Iron pins being attracted when in the vicinity of a magnet without any physical contact.</a:t>
            </a:r>
          </a:p>
          <a:p>
            <a:r>
              <a:rPr lang="en-US" sz="1200" kern="1200" dirty="0" smtClean="0">
                <a:solidFill>
                  <a:schemeClr val="tx1"/>
                </a:solidFill>
                <a:latin typeface="+mn-lt"/>
                <a:ea typeface="+mn-ea"/>
                <a:cs typeface="+mn-cs"/>
              </a:rPr>
              <a:t>Repulsion force, when two magnets are close to each other is also an example of non contact force.</a:t>
            </a:r>
          </a:p>
          <a:p>
            <a:r>
              <a:rPr lang="en-US" sz="1200" kern="1200" dirty="0" smtClean="0">
                <a:solidFill>
                  <a:schemeClr val="tx1"/>
                </a:solidFill>
                <a:latin typeface="+mn-lt"/>
                <a:ea typeface="+mn-ea"/>
                <a:cs typeface="+mn-cs"/>
              </a:rPr>
              <a:t>The charging of the hair and attraction of paper bits towards it.</a:t>
            </a:r>
          </a:p>
          <a:p>
            <a:r>
              <a:rPr lang="en-US" sz="1200" kern="1200" dirty="0" smtClean="0">
                <a:solidFill>
                  <a:schemeClr val="tx1"/>
                </a:solidFill>
                <a:latin typeface="+mn-lt"/>
                <a:ea typeface="+mn-ea"/>
                <a:cs typeface="+mn-cs"/>
              </a:rPr>
              <a:t>Falling of rain drops on earth is also an example of non contact force .</a:t>
            </a:r>
          </a:p>
          <a:p>
            <a:r>
              <a:rPr lang="en-US" sz="1200" kern="1200" dirty="0" smtClean="0">
                <a:solidFill>
                  <a:schemeClr val="tx1"/>
                </a:solidFill>
                <a:latin typeface="+mn-lt"/>
                <a:ea typeface="+mn-ea"/>
                <a:cs typeface="+mn-cs"/>
                <a:hlinkClick r:id="rId3"/>
              </a:rPr>
              <a:t>Free fall of feather towards earth is by the virtue of gravity.</a:t>
            </a:r>
          </a:p>
          <a:p>
            <a:r>
              <a:rPr lang="en-US" sz="1200" kern="1200" dirty="0" smtClean="0">
                <a:solidFill>
                  <a:schemeClr val="tx1"/>
                </a:solidFill>
                <a:latin typeface="+mn-lt"/>
                <a:ea typeface="+mn-ea"/>
                <a:cs typeface="+mn-cs"/>
              </a:rPr>
              <a:t>There are many real life examples from electrostatics showing the attraction of small materials towards objects.</a:t>
            </a:r>
          </a:p>
          <a:p>
            <a:endParaRPr lang="en-US" dirty="0"/>
          </a:p>
        </p:txBody>
      </p:sp>
      <p:sp>
        <p:nvSpPr>
          <p:cNvPr id="4" name="Slide Number Placeholder 3"/>
          <p:cNvSpPr>
            <a:spLocks noGrp="1"/>
          </p:cNvSpPr>
          <p:nvPr>
            <p:ph type="sldNum" sz="quarter" idx="10"/>
          </p:nvPr>
        </p:nvSpPr>
        <p:spPr/>
        <p:txBody>
          <a:bodyPr/>
          <a:lstStyle/>
          <a:p>
            <a:fld id="{AF6087B6-C32F-FF41-A8E3-F916410B5DC8}" type="slidenum">
              <a:rPr lang="en-US" smtClean="0"/>
              <a:t>8</a:t>
            </a:fld>
            <a:endParaRPr lang="en-US"/>
          </a:p>
        </p:txBody>
      </p:sp>
    </p:spTree>
    <p:extLst>
      <p:ext uri="{BB962C8B-B14F-4D97-AF65-F5344CB8AC3E}">
        <p14:creationId xmlns:p14="http://schemas.microsoft.com/office/powerpoint/2010/main" val="346863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1 Originally, the kg was defined </a:t>
            </a:r>
          </a:p>
          <a:p>
            <a:r>
              <a:rPr lang="en-US" sz="1200" b="0" i="0" u="none" strike="noStrike" kern="1200" baseline="0" dirty="0" smtClean="0">
                <a:solidFill>
                  <a:schemeClr val="tx1"/>
                </a:solidFill>
                <a:latin typeface="+mn-lt"/>
                <a:ea typeface="+mn-ea"/>
                <a:cs typeface="+mn-cs"/>
              </a:rPr>
              <a:t>The Weight of an object is the force of gravity currently being exerted on that object. Weight is different from mass because, while the mass of an object is always the same regardless of the object’s location, the weight will be different depending on where it is, and more specifically, how much gravity there is at that location. </a:t>
            </a:r>
          </a:p>
          <a:p>
            <a:r>
              <a:rPr lang="en-US" sz="1200" b="0" i="0" u="none" strike="noStrike" kern="1200" baseline="0" dirty="0" smtClean="0">
                <a:solidFill>
                  <a:schemeClr val="tx1"/>
                </a:solidFill>
                <a:latin typeface="+mn-lt"/>
                <a:ea typeface="+mn-ea"/>
                <a:cs typeface="+mn-cs"/>
              </a:rPr>
              <a:t>So, when you measure weight using pounds, it should be pounds-force that is being measured. However, one of the reasons people use pound-mass and pound-force is that they will be very close to the same number any place on earth, where gravity is always close to 32.174 </a:t>
            </a:r>
            <a:r>
              <a:rPr lang="en-US" sz="1200" b="0" i="0" u="none" strike="noStrike" kern="1200" baseline="0" dirty="0" err="1" smtClean="0">
                <a:solidFill>
                  <a:schemeClr val="tx1"/>
                </a:solidFill>
                <a:latin typeface="+mn-lt"/>
                <a:ea typeface="+mn-ea"/>
                <a:cs typeface="+mn-cs"/>
              </a:rPr>
              <a:t>ft</a:t>
            </a:r>
            <a:r>
              <a:rPr lang="en-US" sz="1200" b="0" i="0" u="none" strike="noStrike" kern="1200" baseline="0" dirty="0" smtClean="0">
                <a:solidFill>
                  <a:schemeClr val="tx1"/>
                </a:solidFill>
                <a:latin typeface="+mn-lt"/>
                <a:ea typeface="+mn-ea"/>
                <a:cs typeface="+mn-cs"/>
              </a:rPr>
              <a:t>/s2. </a:t>
            </a:r>
            <a:endParaRPr lang="en-US" dirty="0"/>
          </a:p>
        </p:txBody>
      </p:sp>
      <p:sp>
        <p:nvSpPr>
          <p:cNvPr id="4" name="Slide Number Placeholder 3"/>
          <p:cNvSpPr>
            <a:spLocks noGrp="1"/>
          </p:cNvSpPr>
          <p:nvPr>
            <p:ph type="sldNum" sz="quarter" idx="10"/>
          </p:nvPr>
        </p:nvSpPr>
        <p:spPr/>
        <p:txBody>
          <a:bodyPr/>
          <a:lstStyle/>
          <a:p>
            <a:fld id="{AF6087B6-C32F-FF41-A8E3-F916410B5DC8}" type="slidenum">
              <a:rPr lang="en-US" smtClean="0"/>
              <a:t>9</a:t>
            </a:fld>
            <a:endParaRPr lang="en-US"/>
          </a:p>
        </p:txBody>
      </p:sp>
    </p:spTree>
    <p:extLst>
      <p:ext uri="{BB962C8B-B14F-4D97-AF65-F5344CB8AC3E}">
        <p14:creationId xmlns:p14="http://schemas.microsoft.com/office/powerpoint/2010/main" val="95484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 is the answer </a:t>
            </a:r>
            <a:r>
              <a:rPr lang="en-US" smtClean="0"/>
              <a:t>to both. </a:t>
            </a:r>
            <a:endParaRPr lang="en-US"/>
          </a:p>
        </p:txBody>
      </p:sp>
      <p:sp>
        <p:nvSpPr>
          <p:cNvPr id="4" name="Slide Number Placeholder 3"/>
          <p:cNvSpPr>
            <a:spLocks noGrp="1"/>
          </p:cNvSpPr>
          <p:nvPr>
            <p:ph type="sldNum" sz="quarter" idx="10"/>
          </p:nvPr>
        </p:nvSpPr>
        <p:spPr/>
        <p:txBody>
          <a:bodyPr/>
          <a:lstStyle/>
          <a:p>
            <a:fld id="{AF6087B6-C32F-FF41-A8E3-F916410B5DC8}" type="slidenum">
              <a:rPr lang="en-US" smtClean="0"/>
              <a:t>17</a:t>
            </a:fld>
            <a:endParaRPr lang="en-US"/>
          </a:p>
        </p:txBody>
      </p:sp>
    </p:spTree>
    <p:extLst>
      <p:ext uri="{BB962C8B-B14F-4D97-AF65-F5344CB8AC3E}">
        <p14:creationId xmlns:p14="http://schemas.microsoft.com/office/powerpoint/2010/main" val="91428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7B1452-EEFC-9D44-86D2-61241C9CDCAA}" type="datetimeFigureOut">
              <a:rPr lang="en-US" smtClean="0"/>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113575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B1452-EEFC-9D44-86D2-61241C9CDCAA}" type="datetimeFigureOut">
              <a:rPr lang="en-US" smtClean="0"/>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151781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B1452-EEFC-9D44-86D2-61241C9CDCAA}" type="datetimeFigureOut">
              <a:rPr lang="en-US" smtClean="0"/>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422060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B1452-EEFC-9D44-86D2-61241C9CDCAA}" type="datetimeFigureOut">
              <a:rPr lang="en-US" smtClean="0"/>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33845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7B1452-EEFC-9D44-86D2-61241C9CDCAA}" type="datetimeFigureOut">
              <a:rPr lang="en-US" smtClean="0"/>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167054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7B1452-EEFC-9D44-86D2-61241C9CDCAA}" type="datetimeFigureOut">
              <a:rPr lang="en-US" smtClean="0"/>
              <a:t>8/14/14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302084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7B1452-EEFC-9D44-86D2-61241C9CDCAA}" type="datetimeFigureOut">
              <a:rPr lang="en-US" smtClean="0"/>
              <a:t>8/14/14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209123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7B1452-EEFC-9D44-86D2-61241C9CDCAA}" type="datetimeFigureOut">
              <a:rPr lang="en-US" smtClean="0"/>
              <a:t>8/14/14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187653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B1452-EEFC-9D44-86D2-61241C9CDCAA}" type="datetimeFigureOut">
              <a:rPr lang="en-US" smtClean="0"/>
              <a:t>8/14/14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334960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B1452-EEFC-9D44-86D2-61241C9CDCAA}" type="datetimeFigureOut">
              <a:rPr lang="en-US" smtClean="0"/>
              <a:t>8/14/14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33169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B1452-EEFC-9D44-86D2-61241C9CDCAA}" type="datetimeFigureOut">
              <a:rPr lang="en-US" smtClean="0"/>
              <a:t>8/14/14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E0A36-F19E-9148-BD06-0F18656A92EA}" type="slidenum">
              <a:rPr lang="en-US" smtClean="0"/>
              <a:t>‹#›</a:t>
            </a:fld>
            <a:endParaRPr lang="en-US"/>
          </a:p>
        </p:txBody>
      </p:sp>
    </p:spTree>
    <p:extLst>
      <p:ext uri="{BB962C8B-B14F-4D97-AF65-F5344CB8AC3E}">
        <p14:creationId xmlns:p14="http://schemas.microsoft.com/office/powerpoint/2010/main" val="104477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B1452-EEFC-9D44-86D2-61241C9CDCAA}" type="datetimeFigureOut">
              <a:rPr lang="en-US" smtClean="0"/>
              <a:t>8/14/14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E0A36-F19E-9148-BD06-0F18656A92EA}" type="slidenum">
              <a:rPr lang="en-US" smtClean="0"/>
              <a:t>‹#›</a:t>
            </a:fld>
            <a:endParaRPr lang="en-US"/>
          </a:p>
        </p:txBody>
      </p:sp>
    </p:spTree>
    <p:extLst>
      <p:ext uri="{BB962C8B-B14F-4D97-AF65-F5344CB8AC3E}">
        <p14:creationId xmlns:p14="http://schemas.microsoft.com/office/powerpoint/2010/main" val="126029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X_lCOjLCTo" TargetMode="Externa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OAIvTwPsZQ"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15, 2014</a:t>
            </a:r>
            <a:endParaRPr lang="en-US" dirty="0"/>
          </a:p>
        </p:txBody>
      </p:sp>
      <p:pic>
        <p:nvPicPr>
          <p:cNvPr id="3" name="Picture 2"/>
          <p:cNvPicPr>
            <a:picLocks noChangeAspect="1"/>
          </p:cNvPicPr>
          <p:nvPr/>
        </p:nvPicPr>
        <p:blipFill>
          <a:blip r:embed="rId3"/>
          <a:stretch>
            <a:fillRect/>
          </a:stretch>
        </p:blipFill>
        <p:spPr>
          <a:xfrm>
            <a:off x="227883" y="1406342"/>
            <a:ext cx="7547644" cy="5067963"/>
          </a:xfrm>
          <a:prstGeom prst="rect">
            <a:avLst/>
          </a:prstGeom>
        </p:spPr>
      </p:pic>
      <p:sp>
        <p:nvSpPr>
          <p:cNvPr id="4" name="TextBox 3"/>
          <p:cNvSpPr txBox="1"/>
          <p:nvPr/>
        </p:nvSpPr>
        <p:spPr>
          <a:xfrm>
            <a:off x="7146830" y="0"/>
            <a:ext cx="1997170" cy="4401205"/>
          </a:xfrm>
          <a:prstGeom prst="rect">
            <a:avLst/>
          </a:prstGeom>
          <a:noFill/>
        </p:spPr>
        <p:txBody>
          <a:bodyPr wrap="square" rtlCol="0">
            <a:spAutoFit/>
          </a:bodyPr>
          <a:lstStyle/>
          <a:p>
            <a:r>
              <a:rPr lang="en-US" sz="2000" b="1" dirty="0" smtClean="0">
                <a:solidFill>
                  <a:srgbClr val="FF0000"/>
                </a:solidFill>
              </a:rPr>
              <a:t>You must explain why your answer is correct. </a:t>
            </a:r>
          </a:p>
          <a:p>
            <a:endParaRPr lang="en-US" sz="2000" b="1" dirty="0" smtClean="0">
              <a:solidFill>
                <a:srgbClr val="FF0000"/>
              </a:solidFill>
            </a:endParaRPr>
          </a:p>
          <a:p>
            <a:r>
              <a:rPr lang="en-US" sz="2000" b="1" dirty="0" smtClean="0">
                <a:solidFill>
                  <a:srgbClr val="FF0000"/>
                </a:solidFill>
              </a:rPr>
              <a:t>Please write the page number in your book that supports your explanation.</a:t>
            </a:r>
          </a:p>
          <a:p>
            <a:endParaRPr lang="en-US" sz="2000" b="1" dirty="0">
              <a:solidFill>
                <a:srgbClr val="FF0000"/>
              </a:solidFill>
            </a:endParaRPr>
          </a:p>
          <a:p>
            <a:r>
              <a:rPr lang="en-US" sz="2000" b="1" dirty="0" smtClean="0">
                <a:solidFill>
                  <a:srgbClr val="FF0000"/>
                </a:solidFill>
              </a:rPr>
              <a:t>Use the index of your book to help you.   </a:t>
            </a:r>
            <a:endParaRPr lang="en-US" sz="2000" b="1" dirty="0">
              <a:solidFill>
                <a:srgbClr val="FF0000"/>
              </a:solidFill>
            </a:endParaRPr>
          </a:p>
        </p:txBody>
      </p:sp>
    </p:spTree>
    <p:extLst>
      <p:ext uri="{BB962C8B-B14F-4D97-AF65-F5344CB8AC3E}">
        <p14:creationId xmlns:p14="http://schemas.microsoft.com/office/powerpoint/2010/main" val="6179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2747"/>
          </a:xfrm>
        </p:spPr>
        <p:txBody>
          <a:bodyPr>
            <a:normAutofit fontScale="90000"/>
          </a:bodyPr>
          <a:lstStyle/>
          <a:p>
            <a:r>
              <a:rPr lang="en-US" dirty="0" smtClean="0"/>
              <a:t>Friction</a:t>
            </a:r>
            <a:endParaRPr lang="en-US" dirty="0"/>
          </a:p>
        </p:txBody>
      </p:sp>
      <p:sp>
        <p:nvSpPr>
          <p:cNvPr id="3" name="Content Placeholder 2"/>
          <p:cNvSpPr>
            <a:spLocks noGrp="1"/>
          </p:cNvSpPr>
          <p:nvPr>
            <p:ph idx="1"/>
          </p:nvPr>
        </p:nvSpPr>
        <p:spPr>
          <a:xfrm>
            <a:off x="457200" y="1172308"/>
            <a:ext cx="8229600" cy="5412154"/>
          </a:xfrm>
        </p:spPr>
        <p:txBody>
          <a:bodyPr>
            <a:normAutofit/>
          </a:bodyPr>
          <a:lstStyle/>
          <a:p>
            <a:r>
              <a:rPr lang="en-US" dirty="0" smtClean="0">
                <a:hlinkClick r:id="rId2"/>
              </a:rPr>
              <a:t>https://www.youtube.com/watch?v=AX_lCOjLCTo</a:t>
            </a:r>
            <a:endParaRPr lang="en-US" dirty="0" smtClean="0"/>
          </a:p>
          <a:p>
            <a:pPr marL="0" indent="0">
              <a:buNone/>
            </a:pPr>
            <a:endParaRPr lang="en-US" dirty="0" smtClean="0"/>
          </a:p>
          <a:p>
            <a:r>
              <a:rPr lang="en-US" dirty="0" smtClean="0"/>
              <a:t>Why does this happen?</a:t>
            </a:r>
          </a:p>
          <a:p>
            <a:r>
              <a:rPr lang="en-US" dirty="0" smtClean="0"/>
              <a:t>FRICTION!</a:t>
            </a:r>
          </a:p>
          <a:p>
            <a:endParaRPr lang="en-US" dirty="0"/>
          </a:p>
          <a:p>
            <a:r>
              <a:rPr lang="en-US" dirty="0" smtClean="0"/>
              <a:t>Friction is a contact force that resists the sliding motion of two surfaces that are touching. </a:t>
            </a:r>
            <a:endParaRPr lang="en-US" dirty="0"/>
          </a:p>
        </p:txBody>
      </p:sp>
      <p:pic>
        <p:nvPicPr>
          <p:cNvPr id="4" name="Picture 3"/>
          <p:cNvPicPr>
            <a:picLocks noChangeAspect="1"/>
          </p:cNvPicPr>
          <p:nvPr/>
        </p:nvPicPr>
        <p:blipFill>
          <a:blip r:embed="rId3"/>
          <a:stretch>
            <a:fillRect/>
          </a:stretch>
        </p:blipFill>
        <p:spPr>
          <a:xfrm>
            <a:off x="5216770" y="2121152"/>
            <a:ext cx="3233616" cy="2153589"/>
          </a:xfrm>
          <a:prstGeom prst="rect">
            <a:avLst/>
          </a:prstGeom>
        </p:spPr>
      </p:pic>
    </p:spTree>
    <p:extLst>
      <p:ext uri="{BB962C8B-B14F-4D97-AF65-F5344CB8AC3E}">
        <p14:creationId xmlns:p14="http://schemas.microsoft.com/office/powerpoint/2010/main" val="1446913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2"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4800" y="4025900"/>
            <a:ext cx="2489200" cy="2832100"/>
          </a:xfrm>
          <a:prstGeom prst="rect">
            <a:avLst/>
          </a:prstGeom>
        </p:spPr>
      </p:pic>
      <p:sp>
        <p:nvSpPr>
          <p:cNvPr id="2" name="Title 1"/>
          <p:cNvSpPr>
            <a:spLocks noGrp="1"/>
          </p:cNvSpPr>
          <p:nvPr>
            <p:ph type="title"/>
          </p:nvPr>
        </p:nvSpPr>
        <p:spPr/>
        <p:txBody>
          <a:bodyPr/>
          <a:lstStyle/>
          <a:p>
            <a:r>
              <a:rPr lang="en-US" dirty="0" smtClean="0"/>
              <a:t>Static Friction	</a:t>
            </a:r>
            <a:endParaRPr lang="en-US" dirty="0"/>
          </a:p>
        </p:txBody>
      </p:sp>
      <p:sp>
        <p:nvSpPr>
          <p:cNvPr id="3" name="Content Placeholder 2"/>
          <p:cNvSpPr>
            <a:spLocks noGrp="1"/>
          </p:cNvSpPr>
          <p:nvPr>
            <p:ph idx="1"/>
          </p:nvPr>
        </p:nvSpPr>
        <p:spPr/>
        <p:txBody>
          <a:bodyPr/>
          <a:lstStyle/>
          <a:p>
            <a:r>
              <a:rPr lang="en-US" dirty="0" smtClean="0"/>
              <a:t>Static means “not moving.”  </a:t>
            </a:r>
          </a:p>
          <a:p>
            <a:r>
              <a:rPr lang="en-US" dirty="0" smtClean="0"/>
              <a:t>Static friction is the force between two surfaces in contact that keeps them from sliding when a force is applied.</a:t>
            </a:r>
          </a:p>
          <a:p>
            <a:r>
              <a:rPr lang="en-US" dirty="0" smtClean="0"/>
              <a:t>When you stand on a ramp, you don’t slide down because of the static friction between the ramp and your shoes.</a:t>
            </a:r>
            <a:endParaRPr lang="en-US" dirty="0"/>
          </a:p>
        </p:txBody>
      </p:sp>
    </p:spTree>
    <p:extLst>
      <p:ext uri="{BB962C8B-B14F-4D97-AF65-F5344CB8AC3E}">
        <p14:creationId xmlns:p14="http://schemas.microsoft.com/office/powerpoint/2010/main" val="780365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Scale>
                                      <p:cBhvr>
                                        <p:cTn id="16"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1" end="1"/>
                                            </p:txEl>
                                          </p:spTgt>
                                        </p:tgtEl>
                                        <p:attrNameLst>
                                          <p:attrName>ppt_x</p:attrName>
                                          <p:attrName>ppt_y</p:attrName>
                                        </p:attrNameLst>
                                      </p:cBhvr>
                                    </p:animMotion>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Sliding Friction</a:t>
            </a:r>
            <a:endParaRPr lang="en-US" dirty="0"/>
          </a:p>
        </p:txBody>
      </p:sp>
      <p:sp>
        <p:nvSpPr>
          <p:cNvPr id="3" name="Content Placeholder 2"/>
          <p:cNvSpPr>
            <a:spLocks noGrp="1"/>
          </p:cNvSpPr>
          <p:nvPr>
            <p:ph idx="1"/>
          </p:nvPr>
        </p:nvSpPr>
        <p:spPr/>
        <p:txBody>
          <a:bodyPr/>
          <a:lstStyle/>
          <a:p>
            <a:r>
              <a:rPr lang="en-US" dirty="0" smtClean="0"/>
              <a:t>Sliding friction is the force that opposes the motion of two sliding surfaces in contact. </a:t>
            </a:r>
            <a:endParaRPr lang="en-US" dirty="0"/>
          </a:p>
          <a:p>
            <a:r>
              <a:rPr lang="en-US" dirty="0" smtClean="0"/>
              <a:t>If you push hard enough on the cardboard box filled with books, it will start sliding.</a:t>
            </a:r>
          </a:p>
          <a:p>
            <a:r>
              <a:rPr lang="en-US" dirty="0" smtClean="0"/>
              <a:t>If you stop pushing after the box starts sliding, it will slow down and stop. </a:t>
            </a:r>
            <a:endParaRPr lang="en-US" dirty="0"/>
          </a:p>
        </p:txBody>
      </p:sp>
      <p:pic>
        <p:nvPicPr>
          <p:cNvPr id="6" name="Picture 5"/>
          <p:cNvPicPr>
            <a:picLocks noChangeAspect="1"/>
          </p:cNvPicPr>
          <p:nvPr/>
        </p:nvPicPr>
        <p:blipFill>
          <a:blip r:embed="rId2"/>
          <a:stretch>
            <a:fillRect/>
          </a:stretch>
        </p:blipFill>
        <p:spPr>
          <a:xfrm>
            <a:off x="1215145" y="4855402"/>
            <a:ext cx="3426007" cy="1777241"/>
          </a:xfrm>
          <a:prstGeom prst="rect">
            <a:avLst/>
          </a:prstGeom>
        </p:spPr>
      </p:pic>
      <p:pic>
        <p:nvPicPr>
          <p:cNvPr id="7" name="Picture 6"/>
          <p:cNvPicPr>
            <a:picLocks noChangeAspect="1"/>
          </p:cNvPicPr>
          <p:nvPr/>
        </p:nvPicPr>
        <p:blipFill>
          <a:blip r:embed="rId3"/>
          <a:stretch>
            <a:fillRect/>
          </a:stretch>
        </p:blipFill>
        <p:spPr>
          <a:xfrm>
            <a:off x="5339069" y="4445664"/>
            <a:ext cx="3559110" cy="2186979"/>
          </a:xfrm>
          <a:prstGeom prst="rect">
            <a:avLst/>
          </a:prstGeom>
        </p:spPr>
      </p:pic>
    </p:spTree>
    <p:extLst>
      <p:ext uri="{BB962C8B-B14F-4D97-AF65-F5344CB8AC3E}">
        <p14:creationId xmlns:p14="http://schemas.microsoft.com/office/powerpoint/2010/main" val="1420548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a:t>
            </a:r>
            <a:endParaRPr lang="en-US" dirty="0"/>
          </a:p>
        </p:txBody>
      </p:sp>
      <p:sp>
        <p:nvSpPr>
          <p:cNvPr id="3" name="Content Placeholder 2"/>
          <p:cNvSpPr>
            <a:spLocks noGrp="1"/>
          </p:cNvSpPr>
          <p:nvPr>
            <p:ph idx="1"/>
          </p:nvPr>
        </p:nvSpPr>
        <p:spPr/>
        <p:txBody>
          <a:bodyPr/>
          <a:lstStyle/>
          <a:p>
            <a:r>
              <a:rPr lang="en-US" dirty="0" smtClean="0"/>
              <a:t>What causes friction?</a:t>
            </a:r>
          </a:p>
          <a:p>
            <a:r>
              <a:rPr lang="en-US" dirty="0">
                <a:hlinkClick r:id="rId2"/>
              </a:rPr>
              <a:t>https://www.youtube.com/watch?v=</a:t>
            </a:r>
            <a:r>
              <a:rPr lang="en-US" dirty="0" smtClean="0">
                <a:hlinkClick r:id="rId2"/>
              </a:rPr>
              <a:t>lOAIvTwPsZQ</a:t>
            </a:r>
            <a:endParaRPr lang="en-US" dirty="0" smtClean="0"/>
          </a:p>
          <a:p>
            <a:r>
              <a:rPr lang="en-US" dirty="0" smtClean="0"/>
              <a:t>0:00 – 5:30</a:t>
            </a:r>
          </a:p>
          <a:p>
            <a:endParaRPr lang="en-US" dirty="0"/>
          </a:p>
          <a:p>
            <a:r>
              <a:rPr lang="en-US" dirty="0" smtClean="0"/>
              <a:t>All surfaces are covered with microscopic dips and bumps.  Friction is causes by sticking of the two surfaces at these bumps and dips. </a:t>
            </a:r>
            <a:endParaRPr lang="en-US" dirty="0"/>
          </a:p>
        </p:txBody>
      </p:sp>
    </p:spTree>
    <p:extLst>
      <p:ext uri="{BB962C8B-B14F-4D97-AF65-F5344CB8AC3E}">
        <p14:creationId xmlns:p14="http://schemas.microsoft.com/office/powerpoint/2010/main" val="913609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Buoyant Force</a:t>
            </a:r>
            <a:endParaRPr lang="en-US" dirty="0"/>
          </a:p>
        </p:txBody>
      </p:sp>
      <p:sp>
        <p:nvSpPr>
          <p:cNvPr id="3" name="Content Placeholder 2"/>
          <p:cNvSpPr>
            <a:spLocks noGrp="1"/>
          </p:cNvSpPr>
          <p:nvPr>
            <p:ph idx="1"/>
          </p:nvPr>
        </p:nvSpPr>
        <p:spPr/>
        <p:txBody>
          <a:bodyPr/>
          <a:lstStyle/>
          <a:p>
            <a:r>
              <a:rPr lang="en-US" dirty="0" smtClean="0"/>
              <a:t>The buoyant force is a force exerted by a fluid on an object that is in the fluid.  The buoyant force is always upward.</a:t>
            </a:r>
          </a:p>
        </p:txBody>
      </p:sp>
      <p:pic>
        <p:nvPicPr>
          <p:cNvPr id="4" name="Picture 3" descr="buoyanc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237" y="3136358"/>
            <a:ext cx="2834862" cy="3891645"/>
          </a:xfrm>
          <a:prstGeom prst="rect">
            <a:avLst/>
          </a:prstGeom>
        </p:spPr>
      </p:pic>
    </p:spTree>
    <p:extLst>
      <p:ext uri="{BB962C8B-B14F-4D97-AF65-F5344CB8AC3E}">
        <p14:creationId xmlns:p14="http://schemas.microsoft.com/office/powerpoint/2010/main" val="12994569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Buoyant Force</a:t>
            </a:r>
            <a:endParaRPr lang="en-US" dirty="0"/>
          </a:p>
        </p:txBody>
      </p:sp>
      <p:pic>
        <p:nvPicPr>
          <p:cNvPr id="3" name="Science_and_the_City__Buoyancy.mov">
            <a:hlinkClick r:id="" action="ppaction://media"/>
          </p:cNvPr>
          <p:cNvPicPr>
            <a:picLocks noChangeAspect="1"/>
          </p:cNvPicPr>
          <p:nvPr/>
        </p:nvPicPr>
        <p:blipFill>
          <a:blip r:embed="rId2"/>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6015423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034708" y="4281768"/>
            <a:ext cx="1269406" cy="2576232"/>
          </a:xfrm>
          <a:prstGeom prst="rect">
            <a:avLst/>
          </a:prstGeom>
          <a:noFill/>
          <a:ln>
            <a:noFill/>
          </a:ln>
        </p:spPr>
      </p:pic>
      <p:sp>
        <p:nvSpPr>
          <p:cNvPr id="2" name="Title 1"/>
          <p:cNvSpPr>
            <a:spLocks noGrp="1"/>
          </p:cNvSpPr>
          <p:nvPr>
            <p:ph type="title"/>
          </p:nvPr>
        </p:nvSpPr>
        <p:spPr/>
        <p:txBody>
          <a:bodyPr/>
          <a:lstStyle/>
          <a:p>
            <a:r>
              <a:rPr lang="en-US" dirty="0" smtClean="0"/>
              <a:t>Air Resistance</a:t>
            </a:r>
            <a:endParaRPr lang="en-US" dirty="0"/>
          </a:p>
        </p:txBody>
      </p:sp>
      <p:sp>
        <p:nvSpPr>
          <p:cNvPr id="3" name="Content Placeholder 2"/>
          <p:cNvSpPr>
            <a:spLocks noGrp="1"/>
          </p:cNvSpPr>
          <p:nvPr>
            <p:ph idx="1"/>
          </p:nvPr>
        </p:nvSpPr>
        <p:spPr/>
        <p:txBody>
          <a:bodyPr/>
          <a:lstStyle/>
          <a:p>
            <a:r>
              <a:rPr lang="en-US" dirty="0"/>
              <a:t>A sheet of crumbled paper falls faster than an identical flat, horizontal sheet of paper.  This is thanks to air resistance.</a:t>
            </a:r>
          </a:p>
          <a:p>
            <a:pPr marL="0" indent="0">
              <a:buNone/>
            </a:pPr>
            <a:endParaRPr lang="en-US" dirty="0"/>
          </a:p>
          <a:p>
            <a:r>
              <a:rPr lang="en-US" dirty="0"/>
              <a:t>Air resistance is a contact force that opposes the motion of objects moving in air. </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34708" y="481097"/>
            <a:ext cx="1424940" cy="1552575"/>
          </a:xfrm>
          <a:prstGeom prst="rect">
            <a:avLst/>
          </a:prstGeom>
          <a:noFill/>
          <a:ln>
            <a:noFill/>
          </a:ln>
        </p:spPr>
      </p:pic>
    </p:spTree>
    <p:extLst>
      <p:ext uri="{BB962C8B-B14F-4D97-AF65-F5344CB8AC3E}">
        <p14:creationId xmlns:p14="http://schemas.microsoft.com/office/powerpoint/2010/main" val="364829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66"/>
            <a:ext cx="2144397" cy="4293948"/>
          </a:xfrm>
        </p:spPr>
        <p:txBody>
          <a:bodyPr>
            <a:normAutofit/>
          </a:bodyPr>
          <a:lstStyle/>
          <a:p>
            <a:r>
              <a:rPr lang="en-US" dirty="0" smtClean="0"/>
              <a:t>What Mastery Might Look Like</a:t>
            </a:r>
            <a:endParaRPr lang="en-US" dirty="0"/>
          </a:p>
        </p:txBody>
      </p:sp>
      <p:pic>
        <p:nvPicPr>
          <p:cNvPr id="4" name="Picture 3" descr="Screen Shot 2014-08-14 at 10.38.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3" y="4261282"/>
            <a:ext cx="8587322" cy="2330388"/>
          </a:xfrm>
          <a:prstGeom prst="rect">
            <a:avLst/>
          </a:prstGeom>
        </p:spPr>
      </p:pic>
      <p:pic>
        <p:nvPicPr>
          <p:cNvPr id="6" name="Picture 5" descr="Screen Shot 2014-08-14 at 10.41.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8495" y="174296"/>
            <a:ext cx="6145505" cy="4086986"/>
          </a:xfrm>
          <a:prstGeom prst="rect">
            <a:avLst/>
          </a:prstGeom>
        </p:spPr>
      </p:pic>
    </p:spTree>
    <p:extLst>
      <p:ext uri="{BB962C8B-B14F-4D97-AF65-F5344CB8AC3E}">
        <p14:creationId xmlns:p14="http://schemas.microsoft.com/office/powerpoint/2010/main" val="26847445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13 Day 5</a:t>
            </a:r>
            <a:br>
              <a:rPr lang="en-US" dirty="0" smtClean="0"/>
            </a:br>
            <a:r>
              <a:rPr lang="en-US" dirty="0" smtClean="0"/>
              <a:t>(Lesson 2)</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Distinguish between speed and velocity.</a:t>
            </a:r>
          </a:p>
          <a:p>
            <a:endParaRPr lang="en-US" dirty="0" smtClean="0"/>
          </a:p>
          <a:p>
            <a:r>
              <a:rPr lang="en-US" dirty="0" smtClean="0"/>
              <a:t>Identify and explain how Newton’s laws of motion relate to the movement of objects. </a:t>
            </a:r>
          </a:p>
          <a:p>
            <a:endParaRPr lang="en-US" dirty="0"/>
          </a:p>
        </p:txBody>
      </p:sp>
    </p:spTree>
    <p:extLst>
      <p:ext uri="{BB962C8B-B14F-4D97-AF65-F5344CB8AC3E}">
        <p14:creationId xmlns:p14="http://schemas.microsoft.com/office/powerpoint/2010/main" val="1909694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Review</a:t>
            </a:r>
            <a:endParaRPr lang="en-US" dirty="0"/>
          </a:p>
        </p:txBody>
      </p:sp>
      <p:sp>
        <p:nvSpPr>
          <p:cNvPr id="3" name="Content Placeholder 2"/>
          <p:cNvSpPr>
            <a:spLocks noGrp="1"/>
          </p:cNvSpPr>
          <p:nvPr>
            <p:ph idx="1"/>
          </p:nvPr>
        </p:nvSpPr>
        <p:spPr/>
        <p:txBody>
          <a:bodyPr/>
          <a:lstStyle/>
          <a:p>
            <a:r>
              <a:rPr lang="en-US" dirty="0" smtClean="0"/>
              <a:t>Brain Pop</a:t>
            </a:r>
          </a:p>
        </p:txBody>
      </p:sp>
    </p:spTree>
    <p:extLst>
      <p:ext uri="{BB962C8B-B14F-4D97-AF65-F5344CB8AC3E}">
        <p14:creationId xmlns:p14="http://schemas.microsoft.com/office/powerpoint/2010/main" val="1418341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p:txBody>
          <a:bodyPr/>
          <a:lstStyle/>
          <a:p>
            <a:r>
              <a:rPr lang="en-US" dirty="0" smtClean="0"/>
              <a:t>The difference between balanced and unbalanced forces</a:t>
            </a:r>
          </a:p>
          <a:p>
            <a:r>
              <a:rPr lang="en-US" dirty="0" smtClean="0"/>
              <a:t>Examples of contact and non-contact forces</a:t>
            </a:r>
          </a:p>
          <a:p>
            <a:r>
              <a:rPr lang="en-US" dirty="0" smtClean="0"/>
              <a:t>The effects of friction</a:t>
            </a:r>
          </a:p>
          <a:p>
            <a:r>
              <a:rPr lang="en-US" dirty="0" smtClean="0"/>
              <a:t>The difference between static and sliding friction</a:t>
            </a:r>
          </a:p>
          <a:p>
            <a:r>
              <a:rPr lang="en-US" dirty="0" smtClean="0"/>
              <a:t>What buoyancy is</a:t>
            </a:r>
          </a:p>
          <a:p>
            <a:r>
              <a:rPr lang="en-US" dirty="0" smtClean="0"/>
              <a:t>What air resistance causes</a:t>
            </a:r>
            <a:endParaRPr lang="en-US" dirty="0"/>
          </a:p>
        </p:txBody>
      </p:sp>
    </p:spTree>
    <p:extLst>
      <p:ext uri="{BB962C8B-B14F-4D97-AF65-F5344CB8AC3E}">
        <p14:creationId xmlns:p14="http://schemas.microsoft.com/office/powerpoint/2010/main" val="539310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3">
                                            <p:txEl>
                                              <p:pRg st="4" end="4"/>
                                            </p:txEl>
                                          </p:spTgt>
                                        </p:tgtEl>
                                        <p:attrNameLst>
                                          <p:attrName>style.opacity</p:attrName>
                                        </p:attrNameLst>
                                      </p:cBhvr>
                                      <p:to>
                                        <p:strVal val="0.5"/>
                                      </p:to>
                                    </p:set>
                                    <p:animEffect filter="image" prLst="opacity: 0.5">
                                      <p:cBhvr rctx="IE">
                                        <p:cTn id="23" dur="indefinite"/>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3">
                                            <p:txEl>
                                              <p:pRg st="5" end="5"/>
                                            </p:txEl>
                                          </p:spTgt>
                                        </p:tgtEl>
                                      </p:cBhvr>
                                    </p:animEffect>
                                    <p:animScale>
                                      <p:cBhvr>
                                        <p:cTn id="28"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66"/>
            <a:ext cx="2144397" cy="4293948"/>
          </a:xfrm>
        </p:spPr>
        <p:txBody>
          <a:bodyPr>
            <a:normAutofit/>
          </a:bodyPr>
          <a:lstStyle/>
          <a:p>
            <a:r>
              <a:rPr lang="en-US" dirty="0" smtClean="0"/>
              <a:t>What Mastery Might Look Like</a:t>
            </a:r>
            <a:endParaRPr lang="en-US" dirty="0"/>
          </a:p>
        </p:txBody>
      </p:sp>
      <p:pic>
        <p:nvPicPr>
          <p:cNvPr id="4" name="Picture 3" descr="Screen Shot 2014-08-14 at 10.38.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3" y="4261282"/>
            <a:ext cx="8587322" cy="2330388"/>
          </a:xfrm>
          <a:prstGeom prst="rect">
            <a:avLst/>
          </a:prstGeom>
        </p:spPr>
      </p:pic>
      <p:pic>
        <p:nvPicPr>
          <p:cNvPr id="6" name="Picture 5" descr="Screen Shot 2014-08-14 at 10.41.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8495" y="174296"/>
            <a:ext cx="6145505" cy="4086986"/>
          </a:xfrm>
          <a:prstGeom prst="rect">
            <a:avLst/>
          </a:prstGeom>
        </p:spPr>
      </p:pic>
    </p:spTree>
    <p:extLst>
      <p:ext uri="{BB962C8B-B14F-4D97-AF65-F5344CB8AC3E}">
        <p14:creationId xmlns:p14="http://schemas.microsoft.com/office/powerpoint/2010/main" val="36743045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5740" y="3693640"/>
            <a:ext cx="3443896" cy="3164359"/>
          </a:xfrm>
          <a:prstGeom prst="rect">
            <a:avLst/>
          </a:prstGeom>
        </p:spPr>
      </p:pic>
      <p:sp>
        <p:nvSpPr>
          <p:cNvPr id="2" name="Title 1"/>
          <p:cNvSpPr>
            <a:spLocks noGrp="1"/>
          </p:cNvSpPr>
          <p:nvPr>
            <p:ph type="title"/>
          </p:nvPr>
        </p:nvSpPr>
        <p:spPr>
          <a:xfrm>
            <a:off x="457200" y="274638"/>
            <a:ext cx="8229600" cy="428456"/>
          </a:xfrm>
        </p:spPr>
        <p:txBody>
          <a:bodyPr>
            <a:normAutofit fontScale="90000"/>
          </a:bodyPr>
          <a:lstStyle/>
          <a:p>
            <a:r>
              <a:rPr lang="en-US" dirty="0" smtClean="0"/>
              <a:t>Balanced vs. Unbalanced</a:t>
            </a:r>
            <a:endParaRPr lang="en-US" dirty="0"/>
          </a:p>
        </p:txBody>
      </p:sp>
      <p:sp>
        <p:nvSpPr>
          <p:cNvPr id="3" name="Content Placeholder 2"/>
          <p:cNvSpPr>
            <a:spLocks noGrp="1"/>
          </p:cNvSpPr>
          <p:nvPr>
            <p:ph idx="1"/>
          </p:nvPr>
        </p:nvSpPr>
        <p:spPr>
          <a:xfrm>
            <a:off x="457200" y="703094"/>
            <a:ext cx="8229600" cy="5423069"/>
          </a:xfrm>
        </p:spPr>
        <p:txBody>
          <a:bodyPr>
            <a:normAutofit/>
          </a:bodyPr>
          <a:lstStyle/>
          <a:p>
            <a:r>
              <a:rPr lang="en-US" b="1" dirty="0"/>
              <a:t>Balanced Forces</a:t>
            </a:r>
            <a:r>
              <a:rPr lang="en-US" dirty="0"/>
              <a:t> – The forces acting on an object are balanced forces if the net force is zero.  Balanced forces do not change the motion of an object.  </a:t>
            </a:r>
          </a:p>
          <a:p>
            <a:r>
              <a:rPr lang="en-US" b="1" dirty="0"/>
              <a:t>Unbalanced Forces</a:t>
            </a:r>
            <a:r>
              <a:rPr lang="en-US" dirty="0"/>
              <a:t> – If the net force of forces is NOT zero.  </a:t>
            </a:r>
          </a:p>
          <a:p>
            <a:pPr marL="0" indent="0">
              <a:buNone/>
            </a:pPr>
            <a:endParaRPr lang="en-US" dirty="0"/>
          </a:p>
          <a:p>
            <a:endParaRPr lang="en-US" dirty="0"/>
          </a:p>
        </p:txBody>
      </p:sp>
    </p:spTree>
    <p:extLst>
      <p:ext uri="{BB962C8B-B14F-4D97-AF65-F5344CB8AC3E}">
        <p14:creationId xmlns:p14="http://schemas.microsoft.com/office/powerpoint/2010/main" val="3045083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anim calcmode="lin" valueType="num">
                                      <p:cBhvr>
                                        <p:cTn id="20" dur="400" fill="hold"/>
                                        <p:tgtEl>
                                          <p:spTgt spid="4"/>
                                        </p:tgtEl>
                                        <p:attrNameLst>
                                          <p:attrName>ppt_x</p:attrName>
                                        </p:attrNameLst>
                                      </p:cBhvr>
                                      <p:tavLst>
                                        <p:tav tm="0">
                                          <p:val>
                                            <p:strVal val="#ppt_x"/>
                                          </p:val>
                                        </p:tav>
                                        <p:tav tm="100000">
                                          <p:val>
                                            <p:strVal val="#ppt_x"/>
                                          </p:val>
                                        </p:tav>
                                      </p:tavLst>
                                    </p:anim>
                                    <p:anim calcmode="lin" valueType="num">
                                      <p:cBhvr>
                                        <p:cTn id="21" dur="400" fill="hold"/>
                                        <p:tgtEl>
                                          <p:spTgt spid="4"/>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vs. Non-Contact Forces</a:t>
            </a:r>
            <a:endParaRPr lang="en-US" dirty="0"/>
          </a:p>
        </p:txBody>
      </p:sp>
      <p:sp>
        <p:nvSpPr>
          <p:cNvPr id="3" name="Content Placeholder 2"/>
          <p:cNvSpPr>
            <a:spLocks noGrp="1"/>
          </p:cNvSpPr>
          <p:nvPr>
            <p:ph idx="1"/>
          </p:nvPr>
        </p:nvSpPr>
        <p:spPr/>
        <p:txBody>
          <a:bodyPr/>
          <a:lstStyle/>
          <a:p>
            <a:r>
              <a:rPr lang="en-US" b="1" dirty="0" smtClean="0"/>
              <a:t>Contact Force</a:t>
            </a:r>
            <a:r>
              <a:rPr lang="en-US" dirty="0" smtClean="0"/>
              <a:t> – a force that is exerted only when two objects are touching.  </a:t>
            </a:r>
          </a:p>
          <a:p>
            <a:pPr marL="0" indent="0">
              <a:buNone/>
            </a:pPr>
            <a:endParaRPr lang="en-US" dirty="0"/>
          </a:p>
        </p:txBody>
      </p:sp>
      <p:pic>
        <p:nvPicPr>
          <p:cNvPr id="4" name="Picture 3" descr="contact_for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78238"/>
            <a:ext cx="7620000" cy="2447925"/>
          </a:xfrm>
          <a:prstGeom prst="rect">
            <a:avLst/>
          </a:prstGeom>
        </p:spPr>
      </p:pic>
    </p:spTree>
    <p:extLst>
      <p:ext uri="{BB962C8B-B14F-4D97-AF65-F5344CB8AC3E}">
        <p14:creationId xmlns:p14="http://schemas.microsoft.com/office/powerpoint/2010/main" val="2444681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vs. Non-Contact Force </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b="1" dirty="0"/>
              <a:t>Non-contact Force</a:t>
            </a:r>
            <a:r>
              <a:rPr lang="en-US" dirty="0"/>
              <a:t> – forces that can be exerted by one object on another even when the objects aren’t touching.  </a:t>
            </a:r>
            <a:endParaRPr lang="en-US" dirty="0" smtClean="0"/>
          </a:p>
          <a:p>
            <a:endParaRPr lang="en-US" dirty="0"/>
          </a:p>
          <a:p>
            <a:endParaRPr lang="en-US" dirty="0" smtClean="0"/>
          </a:p>
          <a:p>
            <a:endParaRPr lang="en-US" dirty="0"/>
          </a:p>
          <a:p>
            <a:endParaRPr lang="en-US" dirty="0" smtClean="0"/>
          </a:p>
          <a:p>
            <a:endParaRPr lang="en-US" dirty="0"/>
          </a:p>
          <a:p>
            <a:r>
              <a:rPr lang="en-US" dirty="0" smtClean="0"/>
              <a:t>What are some examples of non-contact forces you might see?</a:t>
            </a:r>
            <a:endParaRPr lang="en-US" dirty="0"/>
          </a:p>
          <a:p>
            <a:endParaRPr lang="en-US" dirty="0"/>
          </a:p>
        </p:txBody>
      </p:sp>
      <p:pic>
        <p:nvPicPr>
          <p:cNvPr id="4" name="Picture 3" descr="magneti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8" y="3172924"/>
            <a:ext cx="3276600" cy="2425700"/>
          </a:xfrm>
          <a:prstGeom prst="rect">
            <a:avLst/>
          </a:prstGeom>
        </p:spPr>
      </p:pic>
      <p:pic>
        <p:nvPicPr>
          <p:cNvPr id="5" name="Picture 4" descr="motion_gravity1_2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1" y="2910009"/>
            <a:ext cx="2688615" cy="2688615"/>
          </a:xfrm>
          <a:prstGeom prst="rect">
            <a:avLst/>
          </a:prstGeom>
        </p:spPr>
      </p:pic>
    </p:spTree>
    <p:extLst>
      <p:ext uri="{BB962C8B-B14F-4D97-AF65-F5344CB8AC3E}">
        <p14:creationId xmlns:p14="http://schemas.microsoft.com/office/powerpoint/2010/main" val="2494729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anim calcmode="lin" valueType="num">
                                      <p:cBhvr>
                                        <p:cTn id="1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en-US" dirty="0"/>
          </a:p>
        </p:txBody>
      </p:sp>
      <p:sp>
        <p:nvSpPr>
          <p:cNvPr id="3" name="Content Placeholder 2"/>
          <p:cNvSpPr>
            <a:spLocks noGrp="1"/>
          </p:cNvSpPr>
          <p:nvPr>
            <p:ph idx="1"/>
          </p:nvPr>
        </p:nvSpPr>
        <p:spPr/>
        <p:txBody>
          <a:bodyPr/>
          <a:lstStyle/>
          <a:p>
            <a:r>
              <a:rPr lang="en-US" dirty="0"/>
              <a:t>The gravitational force</a:t>
            </a:r>
            <a:r>
              <a:rPr lang="en-US" b="1" dirty="0"/>
              <a:t> </a:t>
            </a:r>
            <a:r>
              <a:rPr lang="en-US" dirty="0"/>
              <a:t>Earth exerts on an object is the weight of an object.  </a:t>
            </a:r>
            <a:endParaRPr lang="en-US" dirty="0" smtClean="0"/>
          </a:p>
          <a:p>
            <a:r>
              <a:rPr lang="en-US" dirty="0" smtClean="0"/>
              <a:t>Because </a:t>
            </a:r>
            <a:r>
              <a:rPr lang="en-US" dirty="0"/>
              <a:t>weight is a force, it is measured in </a:t>
            </a:r>
            <a:r>
              <a:rPr lang="en-US" dirty="0" err="1" smtClean="0"/>
              <a:t>Newtons</a:t>
            </a:r>
            <a:r>
              <a:rPr lang="en-US" dirty="0"/>
              <a:t>.  </a:t>
            </a:r>
          </a:p>
          <a:p>
            <a:endParaRPr lang="en-US" dirty="0"/>
          </a:p>
        </p:txBody>
      </p:sp>
      <p:pic>
        <p:nvPicPr>
          <p:cNvPr id="4" name="Picture 3"/>
          <p:cNvPicPr>
            <a:picLocks noChangeAspect="1"/>
          </p:cNvPicPr>
          <p:nvPr/>
        </p:nvPicPr>
        <p:blipFill>
          <a:blip r:embed="rId3"/>
          <a:stretch>
            <a:fillRect/>
          </a:stretch>
        </p:blipFill>
        <p:spPr>
          <a:xfrm>
            <a:off x="2044700" y="3835400"/>
            <a:ext cx="5054600" cy="2857500"/>
          </a:xfrm>
          <a:prstGeom prst="rect">
            <a:avLst/>
          </a:prstGeom>
        </p:spPr>
      </p:pic>
    </p:spTree>
    <p:extLst>
      <p:ext uri="{BB962C8B-B14F-4D97-AF65-F5344CB8AC3E}">
        <p14:creationId xmlns:p14="http://schemas.microsoft.com/office/powerpoint/2010/main" val="749128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629</TotalTime>
  <Words>797</Words>
  <Application>Microsoft Macintosh PowerPoint</Application>
  <PresentationFormat>On-screen Show (4:3)</PresentationFormat>
  <Paragraphs>86</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August 15, 2014</vt:lpstr>
      <vt:lpstr>Chapter 13 Day 5 (Lesson 2)</vt:lpstr>
      <vt:lpstr>FORCE Review</vt:lpstr>
      <vt:lpstr>What You Will Learn</vt:lpstr>
      <vt:lpstr>What Mastery Might Look Like</vt:lpstr>
      <vt:lpstr>Balanced vs. Unbalanced</vt:lpstr>
      <vt:lpstr>Contact vs. Non-Contact Forces</vt:lpstr>
      <vt:lpstr>Contact vs. Non-Contact Force </vt:lpstr>
      <vt:lpstr>Weight</vt:lpstr>
      <vt:lpstr>Friction</vt:lpstr>
      <vt:lpstr>Static Friction </vt:lpstr>
      <vt:lpstr>Sliding Friction</vt:lpstr>
      <vt:lpstr>Friction</vt:lpstr>
      <vt:lpstr>The Buoyant Force</vt:lpstr>
      <vt:lpstr>The Buoyant Force</vt:lpstr>
      <vt:lpstr>Air Resistance</vt:lpstr>
      <vt:lpstr>What Mastery Might Look Like</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Day 5 (Lesson 2)</dc:title>
  <dc:creator>ccross</dc:creator>
  <cp:lastModifiedBy>ccross</cp:lastModifiedBy>
  <cp:revision>21</cp:revision>
  <dcterms:created xsi:type="dcterms:W3CDTF">2014-08-14T16:54:20Z</dcterms:created>
  <dcterms:modified xsi:type="dcterms:W3CDTF">2014-08-15T03:53:41Z</dcterms:modified>
</cp:coreProperties>
</file>