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6"/>
  </p:notesMasterIdLst>
  <p:handoutMasterIdLst>
    <p:handoutMasterId r:id="rId17"/>
  </p:handoutMasterIdLst>
  <p:sldIdLst>
    <p:sldId id="268" r:id="rId2"/>
    <p:sldId id="256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0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44387-9824-AE4F-B7ED-4852B8196DCC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2C292-4D10-544D-83FA-010573621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57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412C8-2D70-314A-BE4E-862282B49DA3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9EA48-0B56-D54C-81EA-640CBF6D5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2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D0461-72B1-904B-B287-687C7D46E0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2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1)Distance 750 km</a:t>
            </a:r>
          </a:p>
          <a:p>
            <a:r>
              <a:rPr lang="en-US" dirty="0" smtClean="0"/>
              <a:t>Displacement</a:t>
            </a:r>
            <a:r>
              <a:rPr lang="en-US" baseline="0" dirty="0" smtClean="0"/>
              <a:t> 250 km east</a:t>
            </a:r>
          </a:p>
          <a:p>
            <a:r>
              <a:rPr lang="en-US" baseline="0" dirty="0" smtClean="0"/>
              <a:t>2)D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9EA48-0B56-D54C-81EA-640CBF6D5D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65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1)Distance 750 km</a:t>
            </a:r>
          </a:p>
          <a:p>
            <a:r>
              <a:rPr lang="en-US" dirty="0" smtClean="0"/>
              <a:t>Displacement</a:t>
            </a:r>
            <a:r>
              <a:rPr lang="en-US" baseline="0" dirty="0" smtClean="0"/>
              <a:t> 250 km east</a:t>
            </a:r>
          </a:p>
          <a:p>
            <a:r>
              <a:rPr lang="en-US" baseline="0" dirty="0" smtClean="0"/>
              <a:t>2)D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9EA48-0B56-D54C-81EA-640CBF6D5D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6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CC70-07A9-BD4B-AF9F-F9D5419C47E9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C1E9-8D51-4D43-9783-24E940ED6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CC70-07A9-BD4B-AF9F-F9D5419C47E9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C1E9-8D51-4D43-9783-24E940ED6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CC70-07A9-BD4B-AF9F-F9D5419C47E9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C1E9-8D51-4D43-9783-24E940ED6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CC70-07A9-BD4B-AF9F-F9D5419C47E9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C1E9-8D51-4D43-9783-24E940ED6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CC70-07A9-BD4B-AF9F-F9D5419C47E9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C1E9-8D51-4D43-9783-24E940ED6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CC70-07A9-BD4B-AF9F-F9D5419C47E9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C1E9-8D51-4D43-9783-24E940ED6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CC70-07A9-BD4B-AF9F-F9D5419C47E9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C1E9-8D51-4D43-9783-24E940ED6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CC70-07A9-BD4B-AF9F-F9D5419C47E9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C1E9-8D51-4D43-9783-24E940ED6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CC70-07A9-BD4B-AF9F-F9D5419C47E9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C1E9-8D51-4D43-9783-24E940ED6C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CC70-07A9-BD4B-AF9F-F9D5419C47E9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C1E9-8D51-4D43-9783-24E940ED6C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CC70-07A9-BD4B-AF9F-F9D5419C47E9}" type="datetimeFigureOut">
              <a:rPr lang="en-US" smtClean="0"/>
              <a:t>10/19/16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E3C1E9-8D51-4D43-9783-24E940ED6C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2E3C1E9-8D51-4D43-9783-24E940ED6C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C2DCC70-07A9-BD4B-AF9F-F9D5419C47E9}" type="datetimeFigureOut">
              <a:rPr lang="en-US" smtClean="0"/>
              <a:t>10/19/16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DXkmc2p_Zio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7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KmhS4qLj_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hyperlink" Target="https://www.youtube.com/watch?v=V8hJhTE3bUk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11, 2014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650" y="1209242"/>
            <a:ext cx="6698318" cy="5648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89630" y="1917936"/>
            <a:ext cx="19971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You must explain why your answer is correct. 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Please write the page number in your book that supports your explanation.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Use the index of your book to help you.  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529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012825" y="1911350"/>
            <a:ext cx="1828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841625" y="1911350"/>
            <a:ext cx="1066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470025" y="153035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6 m</a:t>
            </a:r>
          </a:p>
        </p:txBody>
      </p: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3070225" y="153035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 m</a:t>
            </a:r>
          </a:p>
        </p:txBody>
      </p:sp>
      <p:sp>
        <p:nvSpPr>
          <p:cNvPr id="7175" name="TextBox 9"/>
          <p:cNvSpPr txBox="1">
            <a:spLocks noChangeArrowheads="1"/>
          </p:cNvSpPr>
          <p:nvPr/>
        </p:nvSpPr>
        <p:spPr bwMode="auto">
          <a:xfrm>
            <a:off x="1012825" y="2184400"/>
            <a:ext cx="5694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Distance= 		</a:t>
            </a:r>
            <a:r>
              <a:rPr lang="en-US" dirty="0" smtClean="0"/>
              <a:t>		Displacement </a:t>
            </a:r>
            <a:r>
              <a:rPr lang="en-US" dirty="0"/>
              <a:t>=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384425" y="221615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9 m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584825" y="220144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9 m right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12825" y="3282950"/>
            <a:ext cx="1066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1241425" y="343535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6 m</a:t>
            </a:r>
          </a:p>
        </p:txBody>
      </p:sp>
      <p:sp>
        <p:nvSpPr>
          <p:cNvPr id="7180" name="TextBox 14"/>
          <p:cNvSpPr txBox="1">
            <a:spLocks noChangeArrowheads="1"/>
          </p:cNvSpPr>
          <p:nvPr/>
        </p:nvSpPr>
        <p:spPr bwMode="auto">
          <a:xfrm>
            <a:off x="1012825" y="290195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 m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1012825" y="3435350"/>
            <a:ext cx="1371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2" name="TextBox 20"/>
          <p:cNvSpPr txBox="1">
            <a:spLocks noChangeArrowheads="1"/>
          </p:cNvSpPr>
          <p:nvPr/>
        </p:nvSpPr>
        <p:spPr bwMode="auto">
          <a:xfrm>
            <a:off x="792163" y="3816350"/>
            <a:ext cx="5478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Distance= 		</a:t>
            </a:r>
            <a:r>
              <a:rPr lang="en-US" dirty="0" smtClean="0"/>
              <a:t>		Displacement </a:t>
            </a:r>
            <a:r>
              <a:rPr lang="en-US" dirty="0"/>
              <a:t>=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155825" y="381635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9 m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356225" y="381635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 m left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09613" y="5491163"/>
            <a:ext cx="1828800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080419" y="5034756"/>
            <a:ext cx="91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7" name="TextBox 26"/>
          <p:cNvSpPr txBox="1">
            <a:spLocks noChangeArrowheads="1"/>
          </p:cNvSpPr>
          <p:nvPr/>
        </p:nvSpPr>
        <p:spPr bwMode="auto">
          <a:xfrm>
            <a:off x="1319213" y="5491163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6 m</a:t>
            </a:r>
          </a:p>
        </p:txBody>
      </p:sp>
      <p:sp>
        <p:nvSpPr>
          <p:cNvPr id="7188" name="TextBox 27"/>
          <p:cNvSpPr txBox="1">
            <a:spLocks noChangeArrowheads="1"/>
          </p:cNvSpPr>
          <p:nvPr/>
        </p:nvSpPr>
        <p:spPr bwMode="auto">
          <a:xfrm>
            <a:off x="2614613" y="4805363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 m</a:t>
            </a:r>
          </a:p>
        </p:txBody>
      </p:sp>
      <p:sp>
        <p:nvSpPr>
          <p:cNvPr id="7189" name="TextBox 28"/>
          <p:cNvSpPr txBox="1">
            <a:spLocks noChangeArrowheads="1"/>
          </p:cNvSpPr>
          <p:nvPr/>
        </p:nvSpPr>
        <p:spPr bwMode="auto">
          <a:xfrm>
            <a:off x="3428477" y="4645747"/>
            <a:ext cx="5484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Distance= 		Displacement =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670425" y="4654550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9 m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947025" y="4654550"/>
            <a:ext cx="91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?</a:t>
            </a:r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6346825" y="5111750"/>
          <a:ext cx="1981200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155700" imgH="914400" progId="Equation.3">
                  <p:embed/>
                </p:oleObj>
              </mc:Choice>
              <mc:Fallback>
                <p:oleObj name="Equation" r:id="rId3" imgW="11557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825" y="5111750"/>
                        <a:ext cx="1981200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250825" y="2673350"/>
            <a:ext cx="845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0825" y="4349750"/>
            <a:ext cx="845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Distance vs. Displacement Examples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76950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2" grpId="0"/>
      <p:bldP spid="23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" y="775725"/>
            <a:ext cx="8229600" cy="5244404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400" dirty="0" smtClean="0">
                <a:ea typeface="+mn-ea"/>
              </a:rPr>
              <a:t>To determine displacement draw a diagram of the path taken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</a:rPr>
              <a:t>Example: 8 m east, then 6m north, then 2 m east, then 1 m south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sz="2400" dirty="0" smtClean="0">
              <a:ea typeface="+mn-ea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sz="2400" dirty="0" smtClean="0">
              <a:ea typeface="+mn-ea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2400" dirty="0" smtClean="0">
                <a:ea typeface="+mn-ea"/>
              </a:rPr>
              <a:t>Simplify the diagram to a right triangle</a:t>
            </a:r>
          </a:p>
          <a:p>
            <a:pPr eaLnBrk="1" hangingPunct="1"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defRPr/>
            </a:pPr>
            <a:r>
              <a:rPr lang="en-US" sz="2400" dirty="0" smtClean="0">
                <a:ea typeface="+mn-ea"/>
              </a:rPr>
              <a:t>Use Pythagorean Theorem to determine the displacement</a:t>
            </a:r>
          </a:p>
          <a:p>
            <a:pPr lvl="1" eaLnBrk="1" hangingPunct="1">
              <a:defRPr/>
            </a:pPr>
            <a:endParaRPr lang="en-US" sz="2400" dirty="0" smtClean="0">
              <a:ea typeface="+mn-ea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362200" y="1720056"/>
            <a:ext cx="3276600" cy="1436688"/>
            <a:chOff x="2209800" y="3124200"/>
            <a:chExt cx="3276600" cy="14361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209800" y="4495269"/>
              <a:ext cx="1752600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3429207" y="3962075"/>
              <a:ext cx="1066387" cy="31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3962400" y="3428882"/>
              <a:ext cx="914400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4649082" y="3656600"/>
              <a:ext cx="457023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9" name="TextBox 11"/>
            <p:cNvSpPr txBox="1">
              <a:spLocks noChangeArrowheads="1"/>
            </p:cNvSpPr>
            <p:nvPr/>
          </p:nvSpPr>
          <p:spPr bwMode="auto">
            <a:xfrm>
              <a:off x="2743200" y="41910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8 m</a:t>
              </a:r>
            </a:p>
          </p:txBody>
        </p:sp>
        <p:sp>
          <p:nvSpPr>
            <p:cNvPr id="8220" name="TextBox 12"/>
            <p:cNvSpPr txBox="1">
              <a:spLocks noChangeArrowheads="1"/>
            </p:cNvSpPr>
            <p:nvPr/>
          </p:nvSpPr>
          <p:spPr bwMode="auto">
            <a:xfrm>
              <a:off x="3962400" y="37338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6 m</a:t>
              </a:r>
            </a:p>
          </p:txBody>
        </p:sp>
        <p:sp>
          <p:nvSpPr>
            <p:cNvPr id="8221" name="TextBox 13"/>
            <p:cNvSpPr txBox="1">
              <a:spLocks noChangeArrowheads="1"/>
            </p:cNvSpPr>
            <p:nvPr/>
          </p:nvSpPr>
          <p:spPr bwMode="auto">
            <a:xfrm>
              <a:off x="4191000" y="31242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2 m</a:t>
              </a:r>
            </a:p>
          </p:txBody>
        </p:sp>
        <p:sp>
          <p:nvSpPr>
            <p:cNvPr id="8222" name="TextBox 14"/>
            <p:cNvSpPr txBox="1">
              <a:spLocks noChangeArrowheads="1"/>
            </p:cNvSpPr>
            <p:nvPr/>
          </p:nvSpPr>
          <p:spPr bwMode="auto">
            <a:xfrm>
              <a:off x="4876800" y="34290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 m</a:t>
              </a:r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2116779" y="3994795"/>
            <a:ext cx="3386138" cy="1131888"/>
            <a:chOff x="2286000" y="4419600"/>
            <a:chExt cx="3386336" cy="1131332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2286000" y="5485876"/>
              <a:ext cx="1752702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H="1" flipV="1">
              <a:off x="4420812" y="4951944"/>
              <a:ext cx="106627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038702" y="5485876"/>
              <a:ext cx="914453" cy="1587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4725462" y="4647294"/>
              <a:ext cx="456975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1" name="TextBox 23"/>
            <p:cNvSpPr txBox="1">
              <a:spLocks noChangeArrowheads="1"/>
            </p:cNvSpPr>
            <p:nvPr/>
          </p:nvSpPr>
          <p:spPr bwMode="auto">
            <a:xfrm>
              <a:off x="2819400" y="51816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8 m</a:t>
              </a:r>
            </a:p>
          </p:txBody>
        </p:sp>
        <p:sp>
          <p:nvSpPr>
            <p:cNvPr id="8212" name="TextBox 24"/>
            <p:cNvSpPr txBox="1">
              <a:spLocks noChangeArrowheads="1"/>
            </p:cNvSpPr>
            <p:nvPr/>
          </p:nvSpPr>
          <p:spPr bwMode="auto">
            <a:xfrm>
              <a:off x="4953000" y="48768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6 m</a:t>
              </a:r>
            </a:p>
          </p:txBody>
        </p:sp>
        <p:sp>
          <p:nvSpPr>
            <p:cNvPr id="8213" name="TextBox 25"/>
            <p:cNvSpPr txBox="1">
              <a:spLocks noChangeArrowheads="1"/>
            </p:cNvSpPr>
            <p:nvPr/>
          </p:nvSpPr>
          <p:spPr bwMode="auto">
            <a:xfrm>
              <a:off x="4267200" y="51816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2 m</a:t>
              </a:r>
            </a:p>
          </p:txBody>
        </p:sp>
        <p:sp>
          <p:nvSpPr>
            <p:cNvPr id="8214" name="TextBox 26"/>
            <p:cNvSpPr txBox="1">
              <a:spLocks noChangeArrowheads="1"/>
            </p:cNvSpPr>
            <p:nvPr/>
          </p:nvSpPr>
          <p:spPr bwMode="auto">
            <a:xfrm>
              <a:off x="5062736" y="447484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 m</a:t>
              </a:r>
            </a:p>
          </p:txBody>
        </p:sp>
      </p:grp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1219200" y="5709303"/>
            <a:ext cx="3276600" cy="903288"/>
            <a:chOff x="1219200" y="5486400"/>
            <a:chExt cx="3276600" cy="902732"/>
          </a:xfrm>
        </p:grpSpPr>
        <p:grpSp>
          <p:nvGrpSpPr>
            <p:cNvPr id="8200" name="Group 38"/>
            <p:cNvGrpSpPr>
              <a:grpSpLocks/>
            </p:cNvGrpSpPr>
            <p:nvPr/>
          </p:nvGrpSpPr>
          <p:grpSpPr bwMode="auto">
            <a:xfrm>
              <a:off x="1219200" y="5486400"/>
              <a:ext cx="3276600" cy="902732"/>
              <a:chOff x="2286000" y="4648200"/>
              <a:chExt cx="3276600" cy="902732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>
                <a:off x="2286000" y="5485884"/>
                <a:ext cx="2667000" cy="1587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5400000" flipH="1" flipV="1">
                <a:off x="4532571" y="5067042"/>
                <a:ext cx="839271" cy="1587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4038600" y="5485884"/>
                <a:ext cx="914400" cy="1587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05" name="TextBox 43"/>
              <p:cNvSpPr txBox="1">
                <a:spLocks noChangeArrowheads="1"/>
              </p:cNvSpPr>
              <p:nvPr/>
            </p:nvSpPr>
            <p:spPr bwMode="auto">
              <a:xfrm>
                <a:off x="3276600" y="5181600"/>
                <a:ext cx="990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10 m</a:t>
                </a:r>
              </a:p>
            </p:txBody>
          </p:sp>
          <p:sp>
            <p:nvSpPr>
              <p:cNvPr id="8206" name="TextBox 44"/>
              <p:cNvSpPr txBox="1">
                <a:spLocks noChangeArrowheads="1"/>
              </p:cNvSpPr>
              <p:nvPr/>
            </p:nvSpPr>
            <p:spPr bwMode="auto">
              <a:xfrm>
                <a:off x="4953000" y="4953000"/>
                <a:ext cx="609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5 m</a:t>
                </a:r>
              </a:p>
            </p:txBody>
          </p:sp>
        </p:grpSp>
        <p:cxnSp>
          <p:nvCxnSpPr>
            <p:cNvPr id="52" name="Straight Arrow Connector 51"/>
            <p:cNvCxnSpPr/>
            <p:nvPr/>
          </p:nvCxnSpPr>
          <p:spPr>
            <a:xfrm flipV="1">
              <a:off x="1219200" y="5486400"/>
              <a:ext cx="2667000" cy="83768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600391"/>
              </p:ext>
            </p:extLst>
          </p:nvPr>
        </p:nvGraphicFramePr>
        <p:xfrm>
          <a:off x="6507510" y="4249440"/>
          <a:ext cx="1527175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1219200" imgH="914400" progId="Equation.3">
                  <p:embed/>
                </p:oleObj>
              </mc:Choice>
              <mc:Fallback>
                <p:oleObj name="Equation" r:id="rId3" imgW="12192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510" y="4249440"/>
                        <a:ext cx="1527175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itle 1"/>
          <p:cNvSpPr txBox="1">
            <a:spLocks/>
          </p:cNvSpPr>
          <p:nvPr/>
        </p:nvSpPr>
        <p:spPr>
          <a:xfrm>
            <a:off x="975367" y="0"/>
            <a:ext cx="7620000" cy="839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Distance vs. Displacement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9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that is in motion changes its position.  The position of an object is described relative to another object which is not moving.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DXkmc2p_Zio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did the ball appear to do?</a:t>
            </a:r>
          </a:p>
          <a:p>
            <a:endParaRPr lang="en-US" dirty="0"/>
          </a:p>
          <a:p>
            <a:r>
              <a:rPr lang="en-US" dirty="0" smtClean="0"/>
              <a:t>If the vehicle had not been moving, what would have happened?  </a:t>
            </a:r>
          </a:p>
          <a:p>
            <a:endParaRPr lang="en-US" dirty="0"/>
          </a:p>
          <a:p>
            <a:r>
              <a:rPr lang="en-US" dirty="0" smtClean="0"/>
              <a:t>Why did the ball’s action occur?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60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</a:t>
            </a:r>
            <a:r>
              <a:rPr lang="en-US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able to answer the following questions: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bus goes 500km east from town A to town B in the morning and comes back halfway in the evening travelling west. What is the distance and displacement of the bus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416" y="3221986"/>
            <a:ext cx="6373392" cy="300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2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694044"/>
              </p:ext>
            </p:extLst>
          </p:nvPr>
        </p:nvGraphicFramePr>
        <p:xfrm>
          <a:off x="775006" y="2109995"/>
          <a:ext cx="7269097" cy="3880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Document" r:id="rId3" imgW="6642100" imgH="2362200" progId="Word.Document.12">
                  <p:embed/>
                </p:oleObj>
              </mc:Choice>
              <mc:Fallback>
                <p:oleObj name="Document" r:id="rId3" imgW="6642100" imgH="2362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5006" y="2109995"/>
                        <a:ext cx="7269097" cy="3880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6431" y="3128043"/>
            <a:ext cx="34500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Write the </a:t>
            </a:r>
            <a:r>
              <a:rPr lang="en-US" sz="3200" dirty="0" smtClean="0">
                <a:solidFill>
                  <a:srgbClr val="FF0000"/>
                </a:solidFill>
              </a:rPr>
              <a:t>total distance and explain how you came to that answer!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06341" y="355287"/>
            <a:ext cx="30829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Exit </a:t>
            </a:r>
            <a:r>
              <a:rPr lang="en-US" sz="3600" dirty="0" smtClean="0"/>
              <a:t>Slip</a:t>
            </a:r>
          </a:p>
          <a:p>
            <a:pPr algn="ctr"/>
            <a:r>
              <a:rPr lang="en-US" sz="3600" dirty="0" smtClean="0"/>
              <a:t>Metacognition!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75006" y="6218173"/>
            <a:ext cx="6635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*Don’t forget!  Vocabulary cards are due Wednesday.  Quiz is Friday!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71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13 </a:t>
            </a:r>
            <a:br>
              <a:rPr lang="en-US" dirty="0" smtClean="0"/>
            </a:br>
            <a:r>
              <a:rPr lang="en-US" dirty="0" smtClean="0"/>
              <a:t>Lesson 1 </a:t>
            </a:r>
            <a:br>
              <a:rPr lang="en-US" dirty="0" smtClean="0"/>
            </a:br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Distinguish between speed and velocity.</a:t>
            </a:r>
          </a:p>
          <a:p>
            <a:endParaRPr lang="en-US" sz="1600" dirty="0" smtClean="0"/>
          </a:p>
          <a:p>
            <a:r>
              <a:rPr lang="en-US" sz="1600" dirty="0" smtClean="0"/>
              <a:t>Identify and explain how Newton’s laws of motion relate to the movement of objects. 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1640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motion is.  </a:t>
            </a:r>
          </a:p>
          <a:p>
            <a:r>
              <a:rPr lang="en-US" dirty="0"/>
              <a:t>C</a:t>
            </a:r>
            <a:r>
              <a:rPr lang="en-US" dirty="0" smtClean="0"/>
              <a:t>ontrast </a:t>
            </a:r>
            <a:r>
              <a:rPr lang="en-US" dirty="0"/>
              <a:t>d</a:t>
            </a:r>
            <a:r>
              <a:rPr lang="en-US" dirty="0" smtClean="0"/>
              <a:t>istance and displacement.</a:t>
            </a:r>
          </a:p>
          <a:p>
            <a:r>
              <a:rPr lang="en-US" dirty="0" smtClean="0"/>
              <a:t>Explain what relative motion is.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38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Mastery Looks </a:t>
            </a:r>
            <a:r>
              <a:rPr lang="en-US" dirty="0" smtClean="0"/>
              <a:t>Like</a:t>
            </a:r>
            <a:br>
              <a:rPr lang="en-US" dirty="0" smtClean="0"/>
            </a:br>
            <a:r>
              <a:rPr lang="en-US" sz="4000" dirty="0" smtClean="0">
                <a:solidFill>
                  <a:srgbClr val="FF0000"/>
                </a:solidFill>
              </a:rPr>
              <a:t>Metacognition/POE JUNK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able to answer the following questions: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bus goes 500km east from town A to town B in the morning and comes back halfway in the evening travelling west. What is the distance and displacement of the bus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416" y="3221986"/>
            <a:ext cx="6373392" cy="3002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6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motion?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smtClean="0"/>
              <a:t>your paper, </a:t>
            </a:r>
            <a:r>
              <a:rPr lang="en-US" dirty="0" smtClean="0"/>
              <a:t>write </a:t>
            </a:r>
            <a:r>
              <a:rPr lang="en-US" dirty="0" smtClean="0"/>
              <a:t>your definition of </a:t>
            </a:r>
            <a:r>
              <a:rPr lang="en-US" b="1" i="1" u="sng" dirty="0" smtClean="0"/>
              <a:t>motion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Share with a neighbor your answer.  </a:t>
            </a:r>
            <a:endParaRPr lang="en-US" dirty="0"/>
          </a:p>
          <a:p>
            <a:r>
              <a:rPr lang="en-US" b="1" dirty="0" smtClean="0"/>
              <a:t>Actual Definition:  Motion is the act or process of moving or being moved.  </a:t>
            </a:r>
          </a:p>
          <a:p>
            <a:pPr lvl="1"/>
            <a:r>
              <a:rPr lang="en-US" b="1" dirty="0" smtClean="0"/>
              <a:t>Examples:  </a:t>
            </a:r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xKmhS4qLj_s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239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vs. 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2 ways to describe how something changes </a:t>
            </a:r>
            <a:r>
              <a:rPr lang="en-US" dirty="0" smtClean="0"/>
              <a:t>position.</a:t>
            </a:r>
          </a:p>
          <a:p>
            <a:pPr lvl="1"/>
            <a:r>
              <a:rPr lang="en-US" dirty="0" smtClean="0"/>
              <a:t>Describe </a:t>
            </a:r>
            <a:r>
              <a:rPr lang="en-US" dirty="0"/>
              <a:t>the entire path the object travels. </a:t>
            </a:r>
            <a:endParaRPr lang="en-US" dirty="0" smtClean="0"/>
          </a:p>
          <a:p>
            <a:pPr lvl="1"/>
            <a:r>
              <a:rPr lang="en-US" dirty="0" smtClean="0"/>
              <a:t>Give </a:t>
            </a:r>
            <a:r>
              <a:rPr lang="en-US" dirty="0"/>
              <a:t>only the starting and stopping points. </a:t>
            </a:r>
          </a:p>
          <a:p>
            <a:r>
              <a:rPr lang="en-US" u="sng" dirty="0"/>
              <a:t>Distance</a:t>
            </a:r>
            <a:r>
              <a:rPr lang="en-US" dirty="0"/>
              <a:t> is the total amount traveled.</a:t>
            </a:r>
          </a:p>
          <a:p>
            <a:r>
              <a:rPr lang="en-US" u="sng" dirty="0"/>
              <a:t>Displacement</a:t>
            </a:r>
            <a:r>
              <a:rPr lang="en-US" dirty="0"/>
              <a:t> is the distance and direction between starting and ending points.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3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vs. Displacement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489" y="2043646"/>
            <a:ext cx="5257976" cy="39434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5555" y="6048434"/>
            <a:ext cx="4969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V8hJhTE3bUk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1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ontent Placeholder 3"/>
          <p:cNvGrpSpPr>
            <a:grpSpLocks noGrp="1"/>
          </p:cNvGrpSpPr>
          <p:nvPr/>
        </p:nvGrpSpPr>
        <p:grpSpPr bwMode="auto">
          <a:xfrm>
            <a:off x="1066800" y="2362200"/>
            <a:ext cx="4724400" cy="2057400"/>
            <a:chOff x="2209800" y="3124200"/>
            <a:chExt cx="3276600" cy="143613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209800" y="4496061"/>
              <a:ext cx="1752805" cy="110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3429596" y="3961951"/>
              <a:ext cx="1066018" cy="220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3962605" y="3428935"/>
              <a:ext cx="913837" cy="110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4648715" y="3656662"/>
              <a:ext cx="457656" cy="220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9" name="TextBox 8"/>
            <p:cNvSpPr txBox="1">
              <a:spLocks noChangeArrowheads="1"/>
            </p:cNvSpPr>
            <p:nvPr/>
          </p:nvSpPr>
          <p:spPr bwMode="auto">
            <a:xfrm>
              <a:off x="2743200" y="41910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8 m</a:t>
              </a:r>
            </a:p>
          </p:txBody>
        </p:sp>
        <p:sp>
          <p:nvSpPr>
            <p:cNvPr id="5130" name="TextBox 9"/>
            <p:cNvSpPr txBox="1">
              <a:spLocks noChangeArrowheads="1"/>
            </p:cNvSpPr>
            <p:nvPr/>
          </p:nvSpPr>
          <p:spPr bwMode="auto">
            <a:xfrm>
              <a:off x="3962400" y="37338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6 m</a:t>
              </a:r>
            </a:p>
          </p:txBody>
        </p:sp>
        <p:sp>
          <p:nvSpPr>
            <p:cNvPr id="5131" name="TextBox 10"/>
            <p:cNvSpPr txBox="1">
              <a:spLocks noChangeArrowheads="1"/>
            </p:cNvSpPr>
            <p:nvPr/>
          </p:nvSpPr>
          <p:spPr bwMode="auto">
            <a:xfrm>
              <a:off x="4191000" y="31242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2 m</a:t>
              </a:r>
            </a:p>
          </p:txBody>
        </p:sp>
        <p:sp>
          <p:nvSpPr>
            <p:cNvPr id="5132" name="TextBox 11"/>
            <p:cNvSpPr txBox="1">
              <a:spLocks noChangeArrowheads="1"/>
            </p:cNvSpPr>
            <p:nvPr/>
          </p:nvSpPr>
          <p:spPr bwMode="auto">
            <a:xfrm>
              <a:off x="4876800" y="3429000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1 m</a:t>
              </a:r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67000" y="5029200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d = 8 m + 6 m + 2 m + 1 m</a:t>
            </a:r>
          </a:p>
          <a:p>
            <a:r>
              <a:rPr lang="en-US"/>
              <a:t>d = 17 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distance traveled?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50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95288" y="1736725"/>
            <a:ext cx="8229600" cy="4137025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sz="2400">
                <a:latin typeface="Calibri" charset="0"/>
              </a:rPr>
              <a:t>	- </a:t>
            </a:r>
          </a:p>
          <a:p>
            <a:pPr eaLnBrk="1" hangingPunct="1">
              <a:buFont typeface="Wingdings 2" charset="0"/>
              <a:buNone/>
            </a:pPr>
            <a:r>
              <a:rPr lang="en-US" sz="2400">
                <a:latin typeface="Calibri" charset="0"/>
              </a:rPr>
              <a:t>	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19138" y="4113213"/>
            <a:ext cx="4321175" cy="1365250"/>
            <a:chOff x="719573" y="3645024"/>
            <a:chExt cx="2808311" cy="789235"/>
          </a:xfrm>
        </p:grpSpPr>
        <p:sp>
          <p:nvSpPr>
            <p:cNvPr id="21" name="Oval 20"/>
            <p:cNvSpPr/>
            <p:nvPr/>
          </p:nvSpPr>
          <p:spPr>
            <a:xfrm>
              <a:off x="719573" y="4290177"/>
              <a:ext cx="144439" cy="14408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383445" y="3645024"/>
              <a:ext cx="144439" cy="14408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flipV="1">
            <a:off x="900113" y="4257675"/>
            <a:ext cx="3954462" cy="109537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92163" y="3105150"/>
            <a:ext cx="5040312" cy="2230438"/>
            <a:chOff x="2209800" y="3207454"/>
            <a:chExt cx="3276600" cy="1289934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209800" y="4495552"/>
              <a:ext cx="1752336" cy="18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3428718" y="3962020"/>
              <a:ext cx="1066835" cy="2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962136" y="3428717"/>
              <a:ext cx="914352" cy="18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4648913" y="3656292"/>
              <a:ext cx="457215" cy="2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5" name="TextBox 28"/>
            <p:cNvSpPr txBox="1">
              <a:spLocks noChangeArrowheads="1"/>
            </p:cNvSpPr>
            <p:nvPr/>
          </p:nvSpPr>
          <p:spPr bwMode="auto">
            <a:xfrm>
              <a:off x="2724694" y="4268943"/>
              <a:ext cx="609600" cy="213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8 m</a:t>
              </a:r>
            </a:p>
          </p:txBody>
        </p:sp>
        <p:sp>
          <p:nvSpPr>
            <p:cNvPr id="6156" name="TextBox 29"/>
            <p:cNvSpPr txBox="1">
              <a:spLocks noChangeArrowheads="1"/>
            </p:cNvSpPr>
            <p:nvPr/>
          </p:nvSpPr>
          <p:spPr bwMode="auto">
            <a:xfrm>
              <a:off x="3962400" y="3733800"/>
              <a:ext cx="609600" cy="373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/>
            </a:p>
            <a:p>
              <a:pPr eaLnBrk="1" hangingPunct="1"/>
              <a:r>
                <a:rPr lang="en-US"/>
                <a:t>6 m</a:t>
              </a:r>
            </a:p>
          </p:txBody>
        </p:sp>
        <p:sp>
          <p:nvSpPr>
            <p:cNvPr id="6157" name="TextBox 30"/>
            <p:cNvSpPr txBox="1">
              <a:spLocks noChangeArrowheads="1"/>
            </p:cNvSpPr>
            <p:nvPr/>
          </p:nvSpPr>
          <p:spPr bwMode="auto">
            <a:xfrm>
              <a:off x="4175760" y="3207454"/>
              <a:ext cx="609600" cy="213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2 m</a:t>
              </a:r>
            </a:p>
          </p:txBody>
        </p:sp>
        <p:sp>
          <p:nvSpPr>
            <p:cNvPr id="6158" name="TextBox 31"/>
            <p:cNvSpPr txBox="1">
              <a:spLocks noChangeArrowheads="1"/>
            </p:cNvSpPr>
            <p:nvPr/>
          </p:nvSpPr>
          <p:spPr bwMode="auto">
            <a:xfrm>
              <a:off x="4876800" y="3429000"/>
              <a:ext cx="609600" cy="213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    1 m</a:t>
              </a:r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What is displacement?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9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1387</TotalTime>
  <Words>564</Words>
  <Application>Microsoft Macintosh PowerPoint</Application>
  <PresentationFormat>On-screen Show (4:3)</PresentationFormat>
  <Paragraphs>115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Adjacency</vt:lpstr>
      <vt:lpstr>Equation</vt:lpstr>
      <vt:lpstr>Document</vt:lpstr>
      <vt:lpstr>August 11, 2014 </vt:lpstr>
      <vt:lpstr>Chapter 13  Lesson 1  Day 1</vt:lpstr>
      <vt:lpstr>What You Will Learn Today</vt:lpstr>
      <vt:lpstr>What Mastery Looks Like Metacognition/POE JUNK</vt:lpstr>
      <vt:lpstr>What is motion?  </vt:lpstr>
      <vt:lpstr>Distance vs. Displacement</vt:lpstr>
      <vt:lpstr>Distance vs. Displacement</vt:lpstr>
      <vt:lpstr>What is the distance traveled?</vt:lpstr>
      <vt:lpstr>What is displacement?</vt:lpstr>
      <vt:lpstr>Distance vs. Displacement Examples</vt:lpstr>
      <vt:lpstr>PowerPoint Presentation</vt:lpstr>
      <vt:lpstr>Relative Motion</vt:lpstr>
      <vt:lpstr>Now, you try!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ccross</dc:creator>
  <cp:lastModifiedBy>Jessica Johnson</cp:lastModifiedBy>
  <cp:revision>16</cp:revision>
  <cp:lastPrinted>2016-10-19T14:02:42Z</cp:lastPrinted>
  <dcterms:created xsi:type="dcterms:W3CDTF">2014-08-07T18:55:37Z</dcterms:created>
  <dcterms:modified xsi:type="dcterms:W3CDTF">2016-10-19T20:43:35Z</dcterms:modified>
</cp:coreProperties>
</file>